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2.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4.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1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18.xml" ContentType="application/vnd.openxmlformats-officedocument.presentationml.notesSlide+xml"/>
  <Override PartName="/ppt/tags/tag64.xml" ContentType="application/vnd.openxmlformats-officedocument.presentationml.tags+xml"/>
  <Override PartName="/ppt/notesSlides/notesSlide19.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0.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1.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2.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3.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4.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5.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6.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7.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8.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9.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0.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31.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32.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33.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34.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35.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36.xml" ContentType="application/vnd.openxmlformats-officedocument.presentationml.notesSlide+xml"/>
  <Override PartName="/ppt/tags/tag164.xml" ContentType="application/vnd.openxmlformats-officedocument.presentationml.tags+xml"/>
  <Override PartName="/ppt/notesSlides/notesSlide37.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38.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39.xml" ContentType="application/vnd.openxmlformats-officedocument.presentationml.notesSlide+xml"/>
  <Override PartName="/ppt/tags/tag198.xml" ContentType="application/vnd.openxmlformats-officedocument.presentationml.tags+xml"/>
  <Override PartName="/ppt/notesSlides/notesSlide40.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notesSlides/notesSlide41.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42.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43.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44.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45.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notesSlides/notesSlide46.xml" ContentType="application/vnd.openxmlformats-officedocument.presentationml.notesSlide+xml"/>
  <Override PartName="/ppt/tags/tag215.xml" ContentType="application/vnd.openxmlformats-officedocument.presentationml.tags+xml"/>
  <Override PartName="/ppt/notesSlides/notesSlide47.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notesSlides/notesSlide48.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49.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50.xml" ContentType="application/vnd.openxmlformats-officedocument.presentationml.notesSlid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51.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596" r:id="rId2"/>
    <p:sldId id="439" r:id="rId3"/>
    <p:sldId id="705" r:id="rId4"/>
    <p:sldId id="706" r:id="rId5"/>
    <p:sldId id="707" r:id="rId6"/>
    <p:sldId id="613" r:id="rId7"/>
    <p:sldId id="719" r:id="rId8"/>
    <p:sldId id="708" r:id="rId9"/>
    <p:sldId id="663" r:id="rId10"/>
    <p:sldId id="713" r:id="rId11"/>
    <p:sldId id="714" r:id="rId12"/>
    <p:sldId id="676" r:id="rId13"/>
    <p:sldId id="723" r:id="rId14"/>
    <p:sldId id="710" r:id="rId15"/>
    <p:sldId id="712" r:id="rId16"/>
    <p:sldId id="720" r:id="rId17"/>
    <p:sldId id="715" r:id="rId18"/>
    <p:sldId id="721" r:id="rId19"/>
    <p:sldId id="722" r:id="rId20"/>
    <p:sldId id="711" r:id="rId21"/>
    <p:sldId id="709" r:id="rId22"/>
    <p:sldId id="735" r:id="rId23"/>
    <p:sldId id="736" r:id="rId24"/>
    <p:sldId id="737" r:id="rId25"/>
    <p:sldId id="738" r:id="rId26"/>
    <p:sldId id="739" r:id="rId27"/>
    <p:sldId id="734" r:id="rId28"/>
    <p:sldId id="740" r:id="rId29"/>
    <p:sldId id="741" r:id="rId30"/>
    <p:sldId id="742" r:id="rId31"/>
    <p:sldId id="664" r:id="rId32"/>
    <p:sldId id="716" r:id="rId33"/>
    <p:sldId id="614" r:id="rId34"/>
    <p:sldId id="743" r:id="rId35"/>
    <p:sldId id="744" r:id="rId36"/>
    <p:sldId id="745" r:id="rId37"/>
    <p:sldId id="746" r:id="rId38"/>
    <p:sldId id="717" r:id="rId39"/>
    <p:sldId id="724" r:id="rId40"/>
    <p:sldId id="679" r:id="rId41"/>
    <p:sldId id="725" r:id="rId42"/>
    <p:sldId id="616" r:id="rId43"/>
    <p:sldId id="726" r:id="rId44"/>
    <p:sldId id="727" r:id="rId45"/>
    <p:sldId id="728" r:id="rId46"/>
    <p:sldId id="635" r:id="rId47"/>
    <p:sldId id="729" r:id="rId48"/>
    <p:sldId id="718" r:id="rId49"/>
    <p:sldId id="748" r:id="rId50"/>
    <p:sldId id="730" r:id="rId51"/>
    <p:sldId id="731" r:id="rId52"/>
    <p:sldId id="732" r:id="rId53"/>
    <p:sldId id="733" r:id="rId5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NewsGoth BdXCn BT"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NewsGoth BdXCn BT"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NewsGoth BdXCn BT"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NewsGoth BdXCn BT"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NewsGoth BdXCn BT"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NewsGoth BdXCn BT"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NewsGoth BdXCn BT"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NewsGoth BdXCn BT"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NewsGoth BdXCn BT"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Brown" initials="RB" lastIdx="12" clrIdx="0">
    <p:extLst>
      <p:ext uri="{19B8F6BF-5375-455C-9EA6-DF929625EA0E}">
        <p15:presenceInfo xmlns:p15="http://schemas.microsoft.com/office/powerpoint/2012/main" userId="ca349c478904cbf7" providerId="Windows Live"/>
      </p:ext>
    </p:extLst>
  </p:cmAuthor>
  <p:cmAuthor id="2" name="Michelle Martinez" initials="MM" lastIdx="6" clrIdx="1">
    <p:extLst>
      <p:ext uri="{19B8F6BF-5375-455C-9EA6-DF929625EA0E}">
        <p15:presenceInfo xmlns:p15="http://schemas.microsoft.com/office/powerpoint/2012/main" userId="S::mmart186@jh.edu::fb9943b4-2030-486c-b329-bc81227bd779" providerId="AD"/>
      </p:ext>
    </p:extLst>
  </p:cmAuthor>
  <p:cmAuthor id="3" name="Hemminger, Carrie" initials="HC" lastIdx="19" clrIdx="2">
    <p:extLst>
      <p:ext uri="{19B8F6BF-5375-455C-9EA6-DF929625EA0E}">
        <p15:presenceInfo xmlns:p15="http://schemas.microsoft.com/office/powerpoint/2012/main" userId="S::chemminger@path.org::4e8ce9c0-8d56-48b7-9802-f26b1a88a52f" providerId="AD"/>
      </p:ext>
    </p:extLst>
  </p:cmAuthor>
  <p:cmAuthor id="4" name="Mara Lavery" initials="MJL" lastIdx="154" clrIdx="3">
    <p:extLst>
      <p:ext uri="{19B8F6BF-5375-455C-9EA6-DF929625EA0E}">
        <p15:presenceInfo xmlns:p15="http://schemas.microsoft.com/office/powerpoint/2012/main" userId="Mara Lavery" providerId="None"/>
      </p:ext>
    </p:extLst>
  </p:cmAuthor>
  <p:cmAuthor id="5" name="Delphin Diasolua Ngudi" initials="DDN" lastIdx="9" clrIdx="4">
    <p:extLst>
      <p:ext uri="{19B8F6BF-5375-455C-9EA6-DF929625EA0E}">
        <p15:presenceInfo xmlns:p15="http://schemas.microsoft.com/office/powerpoint/2012/main" userId="4569e9f574a1d1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8EAD"/>
    <a:srgbClr val="FF8C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66" autoAdjust="0"/>
    <p:restoredTop sz="90201" autoAdjust="0"/>
  </p:normalViewPr>
  <p:slideViewPr>
    <p:cSldViewPr snapToGrid="0">
      <p:cViewPr varScale="1">
        <p:scale>
          <a:sx n="74" d="100"/>
          <a:sy n="74" d="100"/>
        </p:scale>
        <p:origin x="1042" y="43"/>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0816B8-B0B6-4353-934C-BA444D30E7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42395B1-5E82-454A-8F85-7CC668CB9A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1B6B17-82E2-49A7-AFB2-A87B88E16F4F}" type="datetimeFigureOut">
              <a:rPr lang="en-US" smtClean="0"/>
              <a:t>3/8/2021</a:t>
            </a:fld>
            <a:endParaRPr lang="fr-FR"/>
          </a:p>
        </p:txBody>
      </p:sp>
      <p:sp>
        <p:nvSpPr>
          <p:cNvPr id="4" name="Footer Placeholder 3">
            <a:extLst>
              <a:ext uri="{FF2B5EF4-FFF2-40B4-BE49-F238E27FC236}">
                <a16:creationId xmlns:a16="http://schemas.microsoft.com/office/drawing/2014/main" id="{67F35B22-9AF1-4C0D-8839-43660D67C3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A4B0307-7544-40AC-95A8-29D339D30B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BCE27E-942F-47DF-8365-10DE30884F04}" type="slidenum">
              <a:rPr lang="en-US" smtClean="0"/>
              <a:t>‹#›</a:t>
            </a:fld>
            <a:endParaRPr lang="fr-FR"/>
          </a:p>
        </p:txBody>
      </p:sp>
    </p:spTree>
    <p:extLst>
      <p:ext uri="{BB962C8B-B14F-4D97-AF65-F5344CB8AC3E}">
        <p14:creationId xmlns:p14="http://schemas.microsoft.com/office/powerpoint/2010/main" val="1392588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383F3E-8BE4-384A-AD6C-19FFED1B84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01085C5A-773F-BC45-8C30-F2A51A0EC017}"/>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86F885ED-A48C-4341-83CA-5C5ADB14E084}" type="datetimeFigureOut">
              <a:rPr lang="en-US" altLang="en-US"/>
              <a:pPr/>
              <a:t>3/8/2021</a:t>
            </a:fld>
            <a:endParaRPr lang="fr-FR" altLang="en-US"/>
          </a:p>
        </p:txBody>
      </p:sp>
      <p:sp>
        <p:nvSpPr>
          <p:cNvPr id="4" name="Slide Image Placeholder 3">
            <a:extLst>
              <a:ext uri="{FF2B5EF4-FFF2-40B4-BE49-F238E27FC236}">
                <a16:creationId xmlns:a16="http://schemas.microsoft.com/office/drawing/2014/main" id="{DA327F7A-BC05-1147-908B-92894B4E8AEC}"/>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4749B35-87E8-B24B-8E40-207BD8FE8D0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76ABB22-0151-DA4B-9259-FE75FA65B7D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4F6AE6F9-F9B4-1A4A-AFAA-B56638CFCC6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549070D-929A-174B-9748-A639BD1B0273}" type="slidenum">
              <a:rPr lang="en-US" altLang="en-US"/>
              <a:pPr/>
              <a:t>‹#›</a:t>
            </a:fld>
            <a:endParaRPr lang="fr-FR" altLang="en-US"/>
          </a:p>
        </p:txBody>
      </p:sp>
    </p:spTree>
    <p:extLst>
      <p:ext uri="{BB962C8B-B14F-4D97-AF65-F5344CB8AC3E}">
        <p14:creationId xmlns:p14="http://schemas.microsoft.com/office/powerpoint/2010/main" val="1088726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nutrition4growth.org/Growing%20Economies%20Policy%20Brief%20-%20Final%20May%202013.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49070D-929A-174B-9748-A639BD1B0273}" type="slidenum">
              <a:rPr lang="en-US" altLang="en-US" smtClean="0"/>
              <a:pPr/>
              <a:t>1</a:t>
            </a:fld>
            <a:endParaRPr lang="fr-FR" altLang="en-US"/>
          </a:p>
        </p:txBody>
      </p:sp>
    </p:spTree>
    <p:extLst>
      <p:ext uri="{BB962C8B-B14F-4D97-AF65-F5344CB8AC3E}">
        <p14:creationId xmlns:p14="http://schemas.microsoft.com/office/powerpoint/2010/main" val="1328520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b="0" i="0" kern="1200" dirty="0">
                <a:solidFill>
                  <a:schemeClr val="tx1"/>
                </a:solidFill>
                <a:effectLst/>
                <a:latin typeface="+mn-lt"/>
                <a:ea typeface="+mn-ea"/>
                <a:cs typeface="+mn-cs"/>
              </a:rPr>
              <a:t>Le cadre conceptuel mis au point par l’UNICEF au début des années 1990 et adapté en 2013 dans la collection du </a:t>
            </a:r>
            <a:r>
              <a:rPr lang="fr-FR" sz="1200" b="0" i="1" kern="1200" dirty="0">
                <a:solidFill>
                  <a:schemeClr val="tx1"/>
                </a:solidFill>
                <a:effectLst/>
                <a:latin typeface="+mn-lt"/>
                <a:ea typeface="+mn-ea"/>
                <a:cs typeface="+mn-cs"/>
              </a:rPr>
              <a:t>Lancet</a:t>
            </a:r>
            <a:r>
              <a:rPr lang="fr-FR" sz="1200" b="0" i="0" kern="1200" dirty="0">
                <a:solidFill>
                  <a:schemeClr val="tx1"/>
                </a:solidFill>
                <a:effectLst/>
                <a:latin typeface="+mn-lt"/>
                <a:ea typeface="+mn-ea"/>
                <a:cs typeface="+mn-cs"/>
              </a:rPr>
              <a:t> sur la nutrition </a:t>
            </a:r>
            <a:r>
              <a:rPr lang="fr-FR" sz="1200" b="1" i="0" kern="1200" dirty="0">
                <a:solidFill>
                  <a:schemeClr val="tx1"/>
                </a:solidFill>
                <a:effectLst/>
                <a:latin typeface="+mn-lt"/>
                <a:ea typeface="+mn-ea"/>
                <a:cs typeface="+mn-cs"/>
              </a:rPr>
              <a:t>met en évidence les facteurs déterminants du statut nutritionnel à différents échelons et les types de réponses sectorielles nécessaires pour prévenir la malnutrition ou y apporter une réponse efficace. </a:t>
            </a:r>
            <a:endParaRPr lang="fr-FR" b="1" dirty="0"/>
          </a:p>
          <a:p>
            <a:endParaRPr lang="fr-FR" dirty="0"/>
          </a:p>
          <a:p>
            <a:r>
              <a:rPr lang="fr-FR" dirty="0"/>
              <a:t>Abréviations : MNT : maladie(s) non transmissible(s).</a:t>
            </a:r>
          </a:p>
        </p:txBody>
      </p:sp>
      <p:sp>
        <p:nvSpPr>
          <p:cNvPr id="4" name="Slide Number Placeholder 3"/>
          <p:cNvSpPr>
            <a:spLocks noGrp="1"/>
          </p:cNvSpPr>
          <p:nvPr>
            <p:ph type="sldNum" sz="quarter" idx="5"/>
          </p:nvPr>
        </p:nvSpPr>
        <p:spPr/>
        <p:txBody>
          <a:bodyPr/>
          <a:lstStyle/>
          <a:p>
            <a:fld id="{2549070D-929A-174B-9748-A639BD1B0273}" type="slidenum">
              <a:rPr lang="en-US" altLang="en-US" smtClean="0"/>
              <a:pPr/>
              <a:t>11</a:t>
            </a:fld>
            <a:endParaRPr lang="fr-FR" altLang="en-US"/>
          </a:p>
        </p:txBody>
      </p:sp>
    </p:spTree>
    <p:extLst>
      <p:ext uri="{BB962C8B-B14F-4D97-AF65-F5344CB8AC3E}">
        <p14:creationId xmlns:p14="http://schemas.microsoft.com/office/powerpoint/2010/main" val="1698818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090AECD6-C7DC-AF45-8BEB-BF64A39602F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C8CC8BD0-397E-DB44-85A4-93C9DA910A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dirty="0">
                <a:latin typeface="AdvEPSTIM" charset="0"/>
                <a:ea typeface="ＭＳ Ｐゴシック" panose="020B0600070205080204" pitchFamily="34" charset="-128"/>
              </a:rPr>
              <a:t>Les enfants sous-alimentés ont plus de risques de mourir jeunes et sont plus vulnérables aux maladies ; ils souffriront d’un retard de croissance physique et mentale tout au long de leur vie ; ils auront de moins bons résultats à l’école et gagneront des salaires inférieurs à l’âge adulte ; et seront plus exposés à des maladies non transmissibles à l’âge adulte. </a:t>
            </a:r>
          </a:p>
          <a:p>
            <a:pPr eaLnBrk="1" hangingPunct="1">
              <a:spcBef>
                <a:spcPct val="0"/>
              </a:spcBef>
            </a:pPr>
            <a:r>
              <a:rPr lang="fr-FR" altLang="en-US" dirty="0">
                <a:latin typeface="AdvEPSTIM" charset="0"/>
                <a:ea typeface="ＭＳ Ｐゴシック" panose="020B0600070205080204" pitchFamily="34" charset="-128"/>
              </a:rPr>
              <a:t>Les bébés nés de mères sous-alimentées courent également un risque important de retard de croissance et de mort fœtale – les filles qui survivent risquent de connaître un retard de croissance tout au long de leur enfance et leur adolescence et de transmettre leur faible statut nutritionnel à la génération suivante.</a:t>
            </a:r>
          </a:p>
          <a:p>
            <a:pPr eaLnBrk="1" hangingPunct="1">
              <a:spcBef>
                <a:spcPct val="0"/>
              </a:spcBef>
            </a:pPr>
            <a:r>
              <a:rPr lang="fr-FR" altLang="en-US" sz="2000" dirty="0">
                <a:latin typeface="AdvEPSTIM" charset="0"/>
                <a:ea typeface="ＭＳ Ｐゴシック" panose="020B0600070205080204" pitchFamily="34" charset="-128"/>
              </a:rPr>
              <a:t>Ces aspects du cycle de vie signifient que la sous-nutrition est non seulement l’une des principales manifestations physiques de la pauvreté, mais aussi l’un des principaux mécanismes par lesquels la pauvreté – et ses conséquences – se transmet d’une génération à l’autre. </a:t>
            </a:r>
            <a:endParaRPr lang="fr-FR" altLang="en-US" sz="2000" dirty="0">
              <a:ea typeface="ＭＳ Ｐゴシック" panose="020B0600070205080204" pitchFamily="34" charset="-128"/>
            </a:endParaRPr>
          </a:p>
        </p:txBody>
      </p:sp>
      <p:sp>
        <p:nvSpPr>
          <p:cNvPr id="58371" name="Slide Number Placeholder 3">
            <a:extLst>
              <a:ext uri="{FF2B5EF4-FFF2-40B4-BE49-F238E27FC236}">
                <a16:creationId xmlns:a16="http://schemas.microsoft.com/office/drawing/2014/main" id="{CAAA4C15-EE83-C34F-9F98-EC5B50B34D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eaLnBrk="1" hangingPunct="1"/>
            <a:fld id="{ECC0D8A8-7F71-F444-8AA7-A524EA733C35}" type="slidenum">
              <a:rPr lang="en-US" altLang="en-US" sz="1200">
                <a:latin typeface="Calibri" panose="020F0502020204030204" pitchFamily="34" charset="0"/>
              </a:rPr>
              <a:pPr eaLnBrk="1" hangingPunct="1"/>
              <a:t>12</a:t>
            </a:fld>
            <a:endParaRPr lang="fr-FR" altLang="en-US" sz="1200">
              <a:latin typeface="Calibri" panose="020F0502020204030204" pitchFamily="34" charset="0"/>
            </a:endParaRPr>
          </a:p>
        </p:txBody>
      </p:sp>
    </p:spTree>
    <p:extLst>
      <p:ext uri="{BB962C8B-B14F-4D97-AF65-F5344CB8AC3E}">
        <p14:creationId xmlns:p14="http://schemas.microsoft.com/office/powerpoint/2010/main" val="735384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en-US" sz="1200" dirty="0">
                <a:solidFill>
                  <a:srgbClr val="666666"/>
                </a:solidFill>
              </a:rPr>
              <a:t>Haddad, L. </a:t>
            </a:r>
            <a:r>
              <a:rPr lang="fr-FR" altLang="en-US" sz="1200" i="1" dirty="0">
                <a:solidFill>
                  <a:srgbClr val="666666"/>
                </a:solidFill>
              </a:rPr>
              <a:t>Child Growth = Sustainable Economic Growth:</a:t>
            </a:r>
            <a:r>
              <a:rPr lang="fr-FR" altLang="en-US" sz="1200" dirty="0">
                <a:solidFill>
                  <a:srgbClr val="666666"/>
                </a:solidFill>
              </a:rPr>
              <a:t> </a:t>
            </a:r>
            <a:r>
              <a:rPr lang="fr-FR" altLang="en-US" sz="1200" i="1" dirty="0">
                <a:solidFill>
                  <a:srgbClr val="666666"/>
                </a:solidFill>
              </a:rPr>
              <a:t>Why We Should Invest in Nutrition</a:t>
            </a:r>
            <a:r>
              <a:rPr lang="fr-FR" altLang="en-US" sz="1200" dirty="0">
                <a:solidFill>
                  <a:srgbClr val="666666"/>
                </a:solidFill>
              </a:rPr>
              <a:t> [Croissance infantile = croissance économique durable : pourquoi nous devrions investir dans la nutrition]. 2013</a:t>
            </a:r>
            <a:r>
              <a:rPr lang="fr-FR" altLang="en-US" sz="1200" dirty="0">
                <a:solidFill>
                  <a:srgbClr val="767171"/>
                </a:solidFill>
              </a:rPr>
              <a:t> </a:t>
            </a:r>
            <a:r>
              <a:rPr lang="fr-FR" altLang="en-US" sz="1200" dirty="0">
                <a:solidFill>
                  <a:srgbClr val="767171"/>
                </a:solidFill>
                <a:hlinkClick r:id="rId3"/>
              </a:rPr>
              <a:t>^ Haddad, L. Child Growth = </a:t>
            </a:r>
            <a:r>
              <a:rPr lang="fr-FR" altLang="en-US" sz="1200" i="1" dirty="0">
                <a:solidFill>
                  <a:srgbClr val="767171"/>
                </a:solidFill>
                <a:hlinkClick r:id="rId3"/>
              </a:rPr>
              <a:t>Sustainable Economic Growth:</a:t>
            </a:r>
            <a:r>
              <a:rPr lang="fr-FR" altLang="en-US" sz="1200" dirty="0">
                <a:solidFill>
                  <a:srgbClr val="767171"/>
                </a:solidFill>
                <a:hlinkClick r:id="rId3"/>
              </a:rPr>
              <a:t> </a:t>
            </a:r>
            <a:r>
              <a:rPr lang="fr-FR" altLang="en-US" sz="1200" i="1" dirty="0">
                <a:solidFill>
                  <a:srgbClr val="767171"/>
                </a:solidFill>
                <a:hlinkClick r:id="rId3"/>
              </a:rPr>
              <a:t>Why We Should Invest in Nutrition</a:t>
            </a:r>
            <a:r>
              <a:rPr lang="fr-FR" altLang="en-US" sz="1200" dirty="0">
                <a:solidFill>
                  <a:srgbClr val="767171"/>
                </a:solidFill>
                <a:hlinkClick r:id="rId3"/>
              </a:rPr>
              <a:t> [Croissance infantile = croissance économique durable : pourquoi nous devrions investir dans la nutrition]. Mai 2013</a:t>
            </a:r>
            <a:endParaRPr lang="fr-FR" altLang="en-US" sz="1200" dirty="0">
              <a:solidFill>
                <a:srgbClr val="767171"/>
              </a:solidFill>
            </a:endParaRPr>
          </a:p>
          <a:p>
            <a:endParaRPr lang="fr-FR" dirty="0"/>
          </a:p>
        </p:txBody>
      </p:sp>
      <p:sp>
        <p:nvSpPr>
          <p:cNvPr id="4" name="Slide Number Placeholder 3"/>
          <p:cNvSpPr>
            <a:spLocks noGrp="1"/>
          </p:cNvSpPr>
          <p:nvPr>
            <p:ph type="sldNum" sz="quarter" idx="5"/>
          </p:nvPr>
        </p:nvSpPr>
        <p:spPr/>
        <p:txBody>
          <a:bodyPr/>
          <a:lstStyle/>
          <a:p>
            <a:fld id="{2549070D-929A-174B-9748-A639BD1B0273}" type="slidenum">
              <a:rPr lang="en-US" altLang="en-US" smtClean="0"/>
              <a:pPr/>
              <a:t>13</a:t>
            </a:fld>
            <a:endParaRPr lang="fr-FR" altLang="en-US"/>
          </a:p>
        </p:txBody>
      </p:sp>
    </p:spTree>
    <p:extLst>
      <p:ext uri="{BB962C8B-B14F-4D97-AF65-F5344CB8AC3E}">
        <p14:creationId xmlns:p14="http://schemas.microsoft.com/office/powerpoint/2010/main" val="3900687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a:solidFill>
                  <a:schemeClr val="tx1"/>
                </a:solidFill>
                <a:effectLst/>
                <a:latin typeface="+mn-lt"/>
                <a:ea typeface="+mn-ea"/>
                <a:cs typeface="+mn-cs"/>
              </a:rPr>
              <a:t>Les investissements dans la prévention de la malnutrition garantissent le capital humain pour un développement social et économique durable.</a:t>
            </a:r>
          </a:p>
          <a:p>
            <a:r>
              <a:rPr lang="fr-FR" sz="1200" kern="1200" dirty="0">
                <a:solidFill>
                  <a:schemeClr val="tx1"/>
                </a:solidFill>
                <a:effectLst/>
                <a:latin typeface="+mn-lt"/>
                <a:ea typeface="+mn-ea"/>
                <a:cs typeface="+mn-cs"/>
              </a:rPr>
              <a:t>Pas moins de 12 des 17 Objectifs de développement durable (ODD) contiennent des indicateurs qui sont très pertinents pour la nutrition. </a:t>
            </a:r>
            <a:endParaRPr lang="fr-FR" dirty="0"/>
          </a:p>
          <a:p>
            <a:endParaRPr lang="fr-FR" dirty="0"/>
          </a:p>
        </p:txBody>
      </p:sp>
      <p:sp>
        <p:nvSpPr>
          <p:cNvPr id="4" name="Slide Number Placeholder 3"/>
          <p:cNvSpPr>
            <a:spLocks noGrp="1"/>
          </p:cNvSpPr>
          <p:nvPr>
            <p:ph type="sldNum" sz="quarter" idx="5"/>
          </p:nvPr>
        </p:nvSpPr>
        <p:spPr/>
        <p:txBody>
          <a:bodyPr/>
          <a:lstStyle/>
          <a:p>
            <a:fld id="{2549070D-929A-174B-9748-A639BD1B0273}" type="slidenum">
              <a:rPr lang="en-US" altLang="en-US" smtClean="0"/>
              <a:pPr/>
              <a:t>14</a:t>
            </a:fld>
            <a:endParaRPr lang="fr-FR" altLang="en-US"/>
          </a:p>
        </p:txBody>
      </p:sp>
    </p:spTree>
    <p:extLst>
      <p:ext uri="{BB962C8B-B14F-4D97-AF65-F5344CB8AC3E}">
        <p14:creationId xmlns:p14="http://schemas.microsoft.com/office/powerpoint/2010/main" val="1762256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p>
          <a:p>
            <a:endParaRPr lang="en-US" dirty="0"/>
          </a:p>
        </p:txBody>
      </p:sp>
      <p:sp>
        <p:nvSpPr>
          <p:cNvPr id="4" name="Slide Number Placeholder 3"/>
          <p:cNvSpPr>
            <a:spLocks noGrp="1"/>
          </p:cNvSpPr>
          <p:nvPr>
            <p:ph type="sldNum" sz="quarter" idx="5"/>
          </p:nvPr>
        </p:nvSpPr>
        <p:spPr/>
        <p:txBody>
          <a:bodyPr/>
          <a:lstStyle/>
          <a:p>
            <a:fld id="{2549070D-929A-174B-9748-A639BD1B0273}" type="slidenum">
              <a:rPr lang="en-US" altLang="en-US" smtClean="0"/>
              <a:pPr/>
              <a:t>15</a:t>
            </a:fld>
            <a:endParaRPr lang="fr-FR" altLang="en-US"/>
          </a:p>
        </p:txBody>
      </p:sp>
    </p:spTree>
    <p:extLst>
      <p:ext uri="{BB962C8B-B14F-4D97-AF65-F5344CB8AC3E}">
        <p14:creationId xmlns:p14="http://schemas.microsoft.com/office/powerpoint/2010/main" val="2426185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49070D-929A-174B-9748-A639BD1B0273}" type="slidenum">
              <a:rPr lang="en-US" altLang="en-US" smtClean="0"/>
              <a:pPr/>
              <a:t>16</a:t>
            </a:fld>
            <a:endParaRPr lang="fr-FR" altLang="en-US"/>
          </a:p>
        </p:txBody>
      </p:sp>
    </p:spTree>
    <p:extLst>
      <p:ext uri="{BB962C8B-B14F-4D97-AF65-F5344CB8AC3E}">
        <p14:creationId xmlns:p14="http://schemas.microsoft.com/office/powerpoint/2010/main" val="3598525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49070D-929A-174B-9748-A639BD1B0273}" type="slidenum">
              <a:rPr lang="en-US" altLang="en-US" smtClean="0"/>
              <a:pPr/>
              <a:t>17</a:t>
            </a:fld>
            <a:endParaRPr lang="fr-FR" altLang="en-US"/>
          </a:p>
        </p:txBody>
      </p:sp>
    </p:spTree>
    <p:extLst>
      <p:ext uri="{BB962C8B-B14F-4D97-AF65-F5344CB8AC3E}">
        <p14:creationId xmlns:p14="http://schemas.microsoft.com/office/powerpoint/2010/main" val="1570823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49070D-929A-174B-9748-A639BD1B0273}" type="slidenum">
              <a:rPr lang="en-US" altLang="en-US" smtClean="0"/>
              <a:pPr/>
              <a:t>18</a:t>
            </a:fld>
            <a:endParaRPr lang="fr-FR" altLang="en-US"/>
          </a:p>
        </p:txBody>
      </p:sp>
    </p:spTree>
    <p:extLst>
      <p:ext uri="{BB962C8B-B14F-4D97-AF65-F5344CB8AC3E}">
        <p14:creationId xmlns:p14="http://schemas.microsoft.com/office/powerpoint/2010/main" val="58054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49070D-929A-174B-9748-A639BD1B0273}" type="slidenum">
              <a:rPr lang="en-US" altLang="en-US" smtClean="0"/>
              <a:pPr/>
              <a:t>19</a:t>
            </a:fld>
            <a:endParaRPr lang="fr-FR" altLang="en-US"/>
          </a:p>
        </p:txBody>
      </p:sp>
    </p:spTree>
    <p:extLst>
      <p:ext uri="{BB962C8B-B14F-4D97-AF65-F5344CB8AC3E}">
        <p14:creationId xmlns:p14="http://schemas.microsoft.com/office/powerpoint/2010/main" val="3530958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49070D-929A-174B-9748-A639BD1B0273}" type="slidenum">
              <a:rPr lang="en-US" altLang="en-US" smtClean="0"/>
              <a:pPr/>
              <a:t>20</a:t>
            </a:fld>
            <a:endParaRPr lang="fr-FR" altLang="en-US"/>
          </a:p>
        </p:txBody>
      </p:sp>
    </p:spTree>
    <p:extLst>
      <p:ext uri="{BB962C8B-B14F-4D97-AF65-F5344CB8AC3E}">
        <p14:creationId xmlns:p14="http://schemas.microsoft.com/office/powerpoint/2010/main" val="1892673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C1CBCA-A825-3B49-8834-617DD5CD523D}" type="slidenum">
              <a:rPr lang="en-GB" smtClean="0"/>
              <a:t>2</a:t>
            </a:fld>
            <a:endParaRPr lang="fr-FR"/>
          </a:p>
        </p:txBody>
      </p:sp>
    </p:spTree>
    <p:extLst>
      <p:ext uri="{BB962C8B-B14F-4D97-AF65-F5344CB8AC3E}">
        <p14:creationId xmlns:p14="http://schemas.microsoft.com/office/powerpoint/2010/main" val="3308272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fr-FR" i="1" dirty="0">
                <a:ea typeface="+mn-ea"/>
                <a:cs typeface="+mn-cs"/>
              </a:rPr>
              <a:t>Sources</a:t>
            </a:r>
            <a:r>
              <a:rPr lang="fr-FR" i="0" dirty="0">
                <a:ea typeface="+mn-ea"/>
                <a:cs typeface="+mn-cs"/>
              </a:rPr>
              <a:t> : </a:t>
            </a:r>
            <a:r>
              <a:rPr lang="fr-FR" sz="1200" i="0" dirty="0">
                <a:solidFill>
                  <a:srgbClr val="000000"/>
                </a:solidFill>
                <a:latin typeface="Arial"/>
                <a:ea typeface="Arial"/>
                <a:cs typeface="Arial"/>
                <a:sym typeface="Arial"/>
              </a:rPr>
              <a:t>Tadjikistan : Enquête démographique et de santé standard, 2017 ; UNICEF, Enquête nationale sur la nutrition au Tadjikistan 2016 ; </a:t>
            </a:r>
            <a:r>
              <a:rPr lang="fr-FR" sz="1200" i="0" dirty="0">
                <a:solidFill>
                  <a:srgbClr val="000000"/>
                </a:solidFill>
                <a:ea typeface="+mn-ea"/>
                <a:cs typeface="+mn-cs"/>
              </a:rPr>
              <a:t>OMS, EDS 2012 ; </a:t>
            </a:r>
            <a:r>
              <a:rPr lang="fr-FR" sz="1200" i="0" dirty="0">
                <a:ea typeface="+mn-ea"/>
                <a:cs typeface="+mn-cs"/>
              </a:rPr>
              <a:t>UNICEF, Enquête sur la situation des micronutriments au Tadjikistan, 2009.</a:t>
            </a:r>
          </a:p>
        </p:txBody>
      </p:sp>
      <p:sp>
        <p:nvSpPr>
          <p:cNvPr id="4" name="Slide Number Placeholder 3"/>
          <p:cNvSpPr>
            <a:spLocks noGrp="1"/>
          </p:cNvSpPr>
          <p:nvPr>
            <p:ph type="sldNum" sz="quarter" idx="5"/>
          </p:nvPr>
        </p:nvSpPr>
        <p:spPr/>
        <p:txBody>
          <a:bodyPr/>
          <a:lstStyle/>
          <a:p>
            <a:fld id="{2549070D-929A-174B-9748-A639BD1B0273}" type="slidenum">
              <a:rPr lang="en-US" altLang="en-US" smtClean="0"/>
              <a:pPr/>
              <a:t>21</a:t>
            </a:fld>
            <a:endParaRPr lang="fr-FR" altLang="en-US"/>
          </a:p>
        </p:txBody>
      </p:sp>
    </p:spTree>
    <p:extLst>
      <p:ext uri="{BB962C8B-B14F-4D97-AF65-F5344CB8AC3E}">
        <p14:creationId xmlns:p14="http://schemas.microsoft.com/office/powerpoint/2010/main" val="380733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r-FR" altLang="en-US" i="1" dirty="0">
                <a:ea typeface="ＭＳ Ｐゴシック" panose="020B0600070205080204" pitchFamily="34" charset="-128"/>
              </a:rPr>
              <a:t>Sources</a:t>
            </a:r>
            <a:r>
              <a:rPr lang="fr-FR" altLang="en-US" i="0" dirty="0">
                <a:ea typeface="ＭＳ Ｐゴシック" panose="020B0600070205080204" pitchFamily="34" charset="-128"/>
              </a:rPr>
              <a:t> : </a:t>
            </a:r>
            <a:r>
              <a:rPr lang="fr-FR" altLang="en-US" sz="1100" i="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Tadjikistan : Enquête démographique et de santé standard, 2017 ; UNICEF, Enquête nationale sur la nutrition au Tadjikistan 2016 ; </a:t>
            </a:r>
            <a:r>
              <a:rPr lang="fr-FR" altLang="en-US" sz="1100" i="0" dirty="0">
                <a:solidFill>
                  <a:srgbClr val="000000"/>
                </a:solidFill>
                <a:ea typeface="ＭＳ Ｐゴシック" panose="020B0600070205080204" pitchFamily="34" charset="-128"/>
              </a:rPr>
              <a:t>OMS, EDS 2012 ; </a:t>
            </a:r>
            <a:r>
              <a:rPr lang="fr-FR" altLang="en-US" sz="1100" i="0" dirty="0">
                <a:ea typeface="ＭＳ Ｐゴシック" panose="020B0600070205080204" pitchFamily="34" charset="-128"/>
              </a:rPr>
              <a:t>UNICEF, Enquête sur la situation des micronutriments au Tadjikistan, 2009.</a:t>
            </a:r>
          </a:p>
        </p:txBody>
      </p:sp>
      <p:sp>
        <p:nvSpPr>
          <p:cNvPr id="4" name="Slide Number Placeholder 3"/>
          <p:cNvSpPr>
            <a:spLocks noGrp="1"/>
          </p:cNvSpPr>
          <p:nvPr>
            <p:ph type="sldNum" sz="quarter" idx="5"/>
          </p:nvPr>
        </p:nvSpPr>
        <p:spPr/>
        <p:txBody>
          <a:bodyPr/>
          <a:lstStyle/>
          <a:p>
            <a:fld id="{2549070D-929A-174B-9748-A639BD1B0273}" type="slidenum">
              <a:rPr lang="en-US" altLang="en-US" smtClean="0"/>
              <a:pPr/>
              <a:t>22</a:t>
            </a:fld>
            <a:endParaRPr lang="fr-FR" altLang="en-US"/>
          </a:p>
        </p:txBody>
      </p:sp>
    </p:spTree>
    <p:extLst>
      <p:ext uri="{BB962C8B-B14F-4D97-AF65-F5344CB8AC3E}">
        <p14:creationId xmlns:p14="http://schemas.microsoft.com/office/powerpoint/2010/main" val="1156819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r-FR" altLang="en-US" sz="1200" i="1" dirty="0">
                <a:ea typeface="ＭＳ Ｐゴシック" panose="020B0600070205080204" pitchFamily="34" charset="-128"/>
              </a:rPr>
              <a:t>Source</a:t>
            </a:r>
            <a:r>
              <a:rPr lang="fr-FR" altLang="en-US" sz="1200" i="0" dirty="0">
                <a:ea typeface="ＭＳ Ｐゴシック" panose="020B0600070205080204" pitchFamily="34" charset="-128"/>
              </a:rPr>
              <a:t> : </a:t>
            </a:r>
            <a:r>
              <a:rPr lang="fr-FR" altLang="en-US" sz="1200" i="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UNICEF, Enquête nationale sur la nutrition au Tadjikistan, 2016</a:t>
            </a:r>
          </a:p>
        </p:txBody>
      </p:sp>
      <p:sp>
        <p:nvSpPr>
          <p:cNvPr id="4" name="Slide Number Placeholder 3"/>
          <p:cNvSpPr>
            <a:spLocks noGrp="1"/>
          </p:cNvSpPr>
          <p:nvPr>
            <p:ph type="sldNum" sz="quarter" idx="5"/>
          </p:nvPr>
        </p:nvSpPr>
        <p:spPr/>
        <p:txBody>
          <a:bodyPr/>
          <a:lstStyle/>
          <a:p>
            <a:fld id="{2549070D-929A-174B-9748-A639BD1B0273}" type="slidenum">
              <a:rPr lang="en-US" altLang="en-US" smtClean="0"/>
              <a:pPr/>
              <a:t>23</a:t>
            </a:fld>
            <a:endParaRPr lang="fr-FR" altLang="en-US"/>
          </a:p>
        </p:txBody>
      </p:sp>
    </p:spTree>
    <p:extLst>
      <p:ext uri="{BB962C8B-B14F-4D97-AF65-F5344CB8AC3E}">
        <p14:creationId xmlns:p14="http://schemas.microsoft.com/office/powerpoint/2010/main" val="1522464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r-FR" altLang="en-US" i="1" dirty="0">
                <a:ea typeface="ＭＳ Ｐゴシック" panose="020B0600070205080204" pitchFamily="34" charset="-128"/>
              </a:rPr>
              <a:t>Sources</a:t>
            </a:r>
            <a:r>
              <a:rPr lang="fr-FR" altLang="en-US" i="0" dirty="0">
                <a:ea typeface="ＭＳ Ｐゴシック" panose="020B0600070205080204" pitchFamily="34" charset="-128"/>
              </a:rPr>
              <a:t> : </a:t>
            </a:r>
            <a:r>
              <a:rPr lang="fr-FR" altLang="en-US" sz="1200" i="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UNICEF, Enquête nationale sur la nutrition au Tadjikistan 2016 ; </a:t>
            </a:r>
            <a:r>
              <a:rPr lang="fr-FR" altLang="en-US" sz="1200" i="0" dirty="0">
                <a:ea typeface="ＭＳ Ｐゴシック" panose="020B0600070205080204" pitchFamily="34" charset="-128"/>
              </a:rPr>
              <a:t>Enquête sur la situation des micronutriments au Tadjikistan, 2009</a:t>
            </a:r>
          </a:p>
          <a:p>
            <a:endParaRPr lang="fr-FR" dirty="0"/>
          </a:p>
        </p:txBody>
      </p:sp>
      <p:sp>
        <p:nvSpPr>
          <p:cNvPr id="4" name="Slide Number Placeholder 3"/>
          <p:cNvSpPr>
            <a:spLocks noGrp="1"/>
          </p:cNvSpPr>
          <p:nvPr>
            <p:ph type="sldNum" sz="quarter" idx="5"/>
          </p:nvPr>
        </p:nvSpPr>
        <p:spPr/>
        <p:txBody>
          <a:bodyPr/>
          <a:lstStyle/>
          <a:p>
            <a:fld id="{2549070D-929A-174B-9748-A639BD1B0273}" type="slidenum">
              <a:rPr lang="en-US" altLang="en-US" smtClean="0"/>
              <a:pPr/>
              <a:t>24</a:t>
            </a:fld>
            <a:endParaRPr lang="fr-FR" altLang="en-US"/>
          </a:p>
        </p:txBody>
      </p:sp>
    </p:spTree>
    <p:extLst>
      <p:ext uri="{BB962C8B-B14F-4D97-AF65-F5344CB8AC3E}">
        <p14:creationId xmlns:p14="http://schemas.microsoft.com/office/powerpoint/2010/main" val="704862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Clr>
                <a:srgbClr val="000000"/>
              </a:buClr>
            </a:pPr>
            <a:r>
              <a:rPr lang="fr-FR" altLang="en-US" i="1" dirty="0">
                <a:solidFill>
                  <a:srgbClr val="000000"/>
                </a:solidFill>
                <a:ea typeface="ＭＳ Ｐゴシック" panose="020B0600070205080204" pitchFamily="34" charset="-128"/>
              </a:rPr>
              <a:t>Sources</a:t>
            </a:r>
            <a:r>
              <a:rPr lang="fr-FR" altLang="en-US" i="0" dirty="0">
                <a:solidFill>
                  <a:srgbClr val="000000"/>
                </a:solidFill>
                <a:ea typeface="ＭＳ Ｐゴシック" panose="020B0600070205080204" pitchFamily="34" charset="-128"/>
              </a:rPr>
              <a:t> : </a:t>
            </a:r>
            <a:r>
              <a:rPr lang="fr-FR" altLang="en-US" sz="1200" i="0" dirty="0">
                <a:solidFill>
                  <a:srgbClr val="000000"/>
                </a:solidFill>
                <a:ea typeface="ＭＳ Ｐゴシック" panose="020B0600070205080204" pitchFamily="34" charset="-128"/>
                <a:sym typeface="Calibri" panose="020F0502020204030204" pitchFamily="34" charset="0"/>
              </a:rPr>
              <a:t>UNICEF, Enquête nationale sur la nutrition au Tadjikistan, 2016.</a:t>
            </a:r>
          </a:p>
          <a:p>
            <a:endParaRPr lang="fr-FR" dirty="0"/>
          </a:p>
        </p:txBody>
      </p:sp>
      <p:sp>
        <p:nvSpPr>
          <p:cNvPr id="4" name="Slide Number Placeholder 3"/>
          <p:cNvSpPr>
            <a:spLocks noGrp="1"/>
          </p:cNvSpPr>
          <p:nvPr>
            <p:ph type="sldNum" sz="quarter" idx="5"/>
          </p:nvPr>
        </p:nvSpPr>
        <p:spPr/>
        <p:txBody>
          <a:bodyPr/>
          <a:lstStyle/>
          <a:p>
            <a:fld id="{2549070D-929A-174B-9748-A639BD1B0273}" type="slidenum">
              <a:rPr lang="en-US" altLang="en-US" smtClean="0"/>
              <a:pPr/>
              <a:t>25</a:t>
            </a:fld>
            <a:endParaRPr lang="fr-FR" altLang="en-US"/>
          </a:p>
        </p:txBody>
      </p:sp>
    </p:spTree>
    <p:extLst>
      <p:ext uri="{BB962C8B-B14F-4D97-AF65-F5344CB8AC3E}">
        <p14:creationId xmlns:p14="http://schemas.microsoft.com/office/powerpoint/2010/main" val="3851789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r-FR" altLang="en-US" i="1" dirty="0">
                <a:ea typeface="ＭＳ Ｐゴシック" panose="020B0600070205080204" pitchFamily="34" charset="-128"/>
              </a:rPr>
              <a:t>Sources</a:t>
            </a:r>
            <a:r>
              <a:rPr lang="fr-FR" altLang="en-US" i="0" dirty="0">
                <a:ea typeface="ＭＳ Ｐゴシック" panose="020B0600070205080204" pitchFamily="34" charset="-128"/>
              </a:rPr>
              <a:t> :</a:t>
            </a:r>
            <a:r>
              <a:rPr lang="fr-FR" altLang="en-US" sz="1200" i="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 UNICEF, Enquête nationale sur la nutrition au Tadjikistan 2016 ; </a:t>
            </a:r>
            <a:r>
              <a:rPr lang="fr-FR" altLang="en-US" sz="1200" i="0" dirty="0">
                <a:ea typeface="ＭＳ Ｐゴシック" panose="020B0600070205080204" pitchFamily="34" charset="-128"/>
              </a:rPr>
              <a:t>Enquête sur la situation des micronutriments au Tadjikistan, 2009</a:t>
            </a:r>
            <a:r>
              <a:rPr lang="fr-FR" altLang="en-US" sz="1200" i="1" dirty="0">
                <a:ea typeface="ＭＳ Ｐゴシック" panose="020B0600070205080204" pitchFamily="34" charset="-128"/>
              </a:rPr>
              <a:t>.</a:t>
            </a:r>
          </a:p>
          <a:p>
            <a:pPr eaLnBrk="1" hangingPunct="1">
              <a:spcBef>
                <a:spcPct val="0"/>
              </a:spcBef>
            </a:pPr>
            <a:endParaRPr lang="fr-FR" altLang="en-US" sz="1200" dirty="0">
              <a:ea typeface="ＭＳ Ｐゴシック" panose="020B0600070205080204" pitchFamily="34" charset="-128"/>
            </a:endParaRPr>
          </a:p>
          <a:p>
            <a:pPr eaLnBrk="1" hangingPunct="1">
              <a:spcBef>
                <a:spcPct val="0"/>
              </a:spcBef>
            </a:pPr>
            <a:r>
              <a:rPr lang="fr-FR" altLang="en-US" sz="1200" dirty="0">
                <a:ea typeface="ＭＳ Ｐゴシック" panose="020B0600070205080204" pitchFamily="34" charset="-128"/>
              </a:rPr>
              <a:t>Abréviations : IMC : indice de masse corporelle (BMI en anglais)</a:t>
            </a:r>
          </a:p>
          <a:p>
            <a:endParaRPr lang="fr-FR" dirty="0"/>
          </a:p>
        </p:txBody>
      </p:sp>
      <p:sp>
        <p:nvSpPr>
          <p:cNvPr id="4" name="Slide Number Placeholder 3"/>
          <p:cNvSpPr>
            <a:spLocks noGrp="1"/>
          </p:cNvSpPr>
          <p:nvPr>
            <p:ph type="sldNum" sz="quarter" idx="5"/>
          </p:nvPr>
        </p:nvSpPr>
        <p:spPr/>
        <p:txBody>
          <a:bodyPr/>
          <a:lstStyle/>
          <a:p>
            <a:fld id="{2549070D-929A-174B-9748-A639BD1B0273}" type="slidenum">
              <a:rPr lang="en-US" altLang="en-US" smtClean="0"/>
              <a:pPr/>
              <a:t>26</a:t>
            </a:fld>
            <a:endParaRPr lang="fr-FR" altLang="en-US"/>
          </a:p>
        </p:txBody>
      </p:sp>
    </p:spTree>
    <p:extLst>
      <p:ext uri="{BB962C8B-B14F-4D97-AF65-F5344CB8AC3E}">
        <p14:creationId xmlns:p14="http://schemas.microsoft.com/office/powerpoint/2010/main" val="3210947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49070D-929A-174B-9748-A639BD1B0273}" type="slidenum">
              <a:rPr lang="en-US" altLang="en-US" smtClean="0"/>
              <a:pPr/>
              <a:t>27</a:t>
            </a:fld>
            <a:endParaRPr lang="fr-FR" altLang="en-US"/>
          </a:p>
        </p:txBody>
      </p:sp>
    </p:spTree>
    <p:extLst>
      <p:ext uri="{BB962C8B-B14F-4D97-AF65-F5344CB8AC3E}">
        <p14:creationId xmlns:p14="http://schemas.microsoft.com/office/powerpoint/2010/main" val="4410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15000"/>
              </a:lnSpc>
              <a:spcBef>
                <a:spcPct val="0"/>
              </a:spcBef>
            </a:pPr>
            <a:r>
              <a:rPr lang="fr-FR" altLang="en-US" sz="1200" i="1" dirty="0">
                <a:solidFill>
                  <a:srgbClr val="000000"/>
                </a:solidFill>
                <a:ea typeface="ＭＳ Ｐゴシック" panose="020B0600070205080204" pitchFamily="34" charset="-128"/>
                <a:sym typeface="Calibri" panose="020F0502020204030204" pitchFamily="34" charset="0"/>
              </a:rPr>
              <a:t>Sources</a:t>
            </a:r>
            <a:r>
              <a:rPr lang="fr-FR" altLang="en-US" sz="1200" i="0" dirty="0">
                <a:solidFill>
                  <a:srgbClr val="000000"/>
                </a:solidFill>
                <a:ea typeface="ＭＳ Ｐゴシック" panose="020B0600070205080204" pitchFamily="34" charset="-128"/>
                <a:sym typeface="Calibri" panose="020F0502020204030204" pitchFamily="34" charset="0"/>
              </a:rPr>
              <a:t> : Tadjikistan : Enquête démographique et de santé standard, 2017.</a:t>
            </a:r>
          </a:p>
        </p:txBody>
      </p:sp>
      <p:sp>
        <p:nvSpPr>
          <p:cNvPr id="4" name="Slide Number Placeholder 3"/>
          <p:cNvSpPr>
            <a:spLocks noGrp="1"/>
          </p:cNvSpPr>
          <p:nvPr>
            <p:ph type="sldNum" sz="quarter" idx="5"/>
          </p:nvPr>
        </p:nvSpPr>
        <p:spPr/>
        <p:txBody>
          <a:bodyPr/>
          <a:lstStyle/>
          <a:p>
            <a:fld id="{2549070D-929A-174B-9748-A639BD1B0273}" type="slidenum">
              <a:rPr lang="en-US" altLang="en-US" smtClean="0"/>
              <a:pPr/>
              <a:t>28</a:t>
            </a:fld>
            <a:endParaRPr lang="fr-FR" altLang="en-US"/>
          </a:p>
        </p:txBody>
      </p:sp>
    </p:spTree>
    <p:extLst>
      <p:ext uri="{BB962C8B-B14F-4D97-AF65-F5344CB8AC3E}">
        <p14:creationId xmlns:p14="http://schemas.microsoft.com/office/powerpoint/2010/main" val="3619478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eaLnBrk="1" hangingPunct="1">
              <a:spcBef>
                <a:spcPct val="0"/>
              </a:spcBef>
            </a:pPr>
            <a:r>
              <a:rPr lang="fr-FR" altLang="en-US" i="1" dirty="0">
                <a:ea typeface="ＭＳ Ｐゴシック" panose="020B0600070205080204" pitchFamily="34" charset="-128"/>
              </a:rPr>
              <a:t>Source</a:t>
            </a:r>
            <a:r>
              <a:rPr lang="fr-FR" altLang="en-US" i="0" dirty="0">
                <a:ea typeface="ＭＳ Ｐゴシック" panose="020B0600070205080204" pitchFamily="34" charset="-128"/>
              </a:rPr>
              <a:t> : </a:t>
            </a:r>
            <a:r>
              <a:rPr lang="fr-FR" altLang="en-US" sz="1200" i="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Tadjikistan : Enquête démographique et de santé standard, 2017.</a:t>
            </a:r>
            <a:endParaRPr lang="fr-FR" altLang="en-US" i="0" dirty="0">
              <a:ea typeface="ＭＳ Ｐゴシック" panose="020B0600070205080204" pitchFamily="34" charset="-128"/>
            </a:endParaRPr>
          </a:p>
          <a:p>
            <a:endParaRPr lang="fr-FR" dirty="0"/>
          </a:p>
        </p:txBody>
      </p:sp>
      <p:sp>
        <p:nvSpPr>
          <p:cNvPr id="4" name="Slide Number Placeholder 3"/>
          <p:cNvSpPr>
            <a:spLocks noGrp="1"/>
          </p:cNvSpPr>
          <p:nvPr>
            <p:ph type="sldNum" sz="quarter" idx="5"/>
          </p:nvPr>
        </p:nvSpPr>
        <p:spPr/>
        <p:txBody>
          <a:bodyPr/>
          <a:lstStyle/>
          <a:p>
            <a:fld id="{2549070D-929A-174B-9748-A639BD1B0273}" type="slidenum">
              <a:rPr lang="en-US" altLang="en-US" smtClean="0"/>
              <a:pPr/>
              <a:t>29</a:t>
            </a:fld>
            <a:endParaRPr lang="fr-FR" altLang="en-US"/>
          </a:p>
        </p:txBody>
      </p:sp>
    </p:spTree>
    <p:extLst>
      <p:ext uri="{BB962C8B-B14F-4D97-AF65-F5344CB8AC3E}">
        <p14:creationId xmlns:p14="http://schemas.microsoft.com/office/powerpoint/2010/main" val="1805864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eaLnBrk="1" hangingPunct="1">
              <a:spcBef>
                <a:spcPct val="0"/>
              </a:spcBef>
            </a:pPr>
            <a:r>
              <a:rPr lang="fr-FR" altLang="en-US" i="1" dirty="0">
                <a:ea typeface="ＭＳ Ｐゴシック" panose="020B0600070205080204" pitchFamily="34" charset="-128"/>
              </a:rPr>
              <a:t>Source</a:t>
            </a:r>
            <a:r>
              <a:rPr lang="fr-FR" altLang="en-US" i="0" dirty="0">
                <a:ea typeface="ＭＳ Ｐゴシック" panose="020B0600070205080204" pitchFamily="34" charset="-128"/>
              </a:rPr>
              <a:t> : </a:t>
            </a:r>
            <a:r>
              <a:rPr lang="fr-FR" altLang="en-US" sz="1100" i="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Tadjikistan : Enquête démographique et de santé standard, 2017.</a:t>
            </a:r>
            <a:r>
              <a:rPr lang="en-US" altLang="en-US" sz="1100" i="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
</a:t>
            </a:r>
            <a:br>
              <a:rPr dirty="0"/>
            </a:br>
            <a:endParaRPr lang="fr-FR" altLang="en-US" i="0" dirty="0">
              <a:ea typeface="ＭＳ Ｐゴシック" panose="020B0600070205080204" pitchFamily="34" charset="-128"/>
            </a:endParaRPr>
          </a:p>
          <a:p>
            <a:pPr marL="158750" eaLnBrk="1" hangingPunct="1">
              <a:spcBef>
                <a:spcPct val="0"/>
              </a:spcBef>
            </a:pPr>
            <a:r>
              <a:rPr lang="fr-FR" altLang="en-US" dirty="0">
                <a:ea typeface="ＭＳ Ｐゴシック" panose="020B0600070205080204" pitchFamily="34" charset="-128"/>
              </a:rPr>
              <a:t>Remarques :</a:t>
            </a:r>
          </a:p>
          <a:p>
            <a:pPr marL="158750" eaLnBrk="1" hangingPunct="1">
              <a:spcBef>
                <a:spcPct val="0"/>
              </a:spcBef>
            </a:pPr>
            <a:r>
              <a:rPr lang="fr-FR" altLang="en-US" dirty="0">
                <a:ea typeface="ＭＳ Ｐゴシック" panose="020B0600070205080204" pitchFamily="34" charset="-128"/>
              </a:rPr>
              <a:t>l’indicateur d’alimentation minimale acceptable sert à évaluer la proportion d’enfants de 6 à 23 mois satisfaisant aux exigences minimales en matière de </a:t>
            </a:r>
            <a:r>
              <a:rPr lang="fr-FR" sz="1200" dirty="0">
                <a:latin typeface="+mn-lt"/>
                <a:ea typeface="+mn-ea"/>
              </a:rPr>
              <a:t>pratiques alimentaires du nourrisson et du jeune enfant</a:t>
            </a:r>
            <a:r>
              <a:rPr lang="fr-FR" dirty="0"/>
              <a:t> – </a:t>
            </a:r>
            <a:r>
              <a:rPr lang="fr-FR" altLang="en-US" dirty="0">
                <a:ea typeface="ＭＳ Ｐゴシック" panose="020B0600070205080204" pitchFamily="34" charset="-128"/>
              </a:rPr>
              <a:t>en particulier, les enfants de 6 à 23 mois dont le régime alimentaire minimal est acceptable satisfont aux trois critères d’alimentation du nourrisson et du jeune enfant : 1. Allaités au sein, ou non allaités mais consommant deux ou plusieurs biberons de lait maternisé commercial, de lait animal frais, en conserve ou en poudre, ou encore du yaourt. 2. Nourris avec des aliments issus d’au moins 4 des groupes suivants : (a) préparation lactée pour nourrisson, autre type de lait que du lait maternel et fromages, yaourts ou autres produits laitiers ; (b) aliments à base de céréales, de racines et de tubercules, y compris le porridge et les aliments pour bébés enrichis à base de céréales ; (c) fruits et légumes (et huile de palme rouge) riches en vitamine A ; (d) autres fruits et légumes ; (e) œufs ; (f) viande, volaille, poisson et fruits de mer (et abats) ; et (g) légumineuses et noix. 3. Nourris le nombre minimum de fois par jour recommandé, en fonction de l’âge et du statut en matière d’allaitement : (a) s’agissant des enfants allaités, des aliments solides ou semi-solides au moins deux fois par jour pour les nourrissons de 6 à 8 mois et au moins trois fois par jour pour les enfants de 9 à 23 mois ; (b) pour les enfants non allaités de 6 à 23 mois, des aliments solides ou semi-solides ou du lait au moins quatre fois par jour.</a:t>
            </a:r>
          </a:p>
          <a:p>
            <a:endParaRPr lang="fr-FR" dirty="0"/>
          </a:p>
        </p:txBody>
      </p:sp>
      <p:sp>
        <p:nvSpPr>
          <p:cNvPr id="4" name="Slide Number Placeholder 3"/>
          <p:cNvSpPr>
            <a:spLocks noGrp="1"/>
          </p:cNvSpPr>
          <p:nvPr>
            <p:ph type="sldNum" sz="quarter" idx="5"/>
          </p:nvPr>
        </p:nvSpPr>
        <p:spPr/>
        <p:txBody>
          <a:bodyPr/>
          <a:lstStyle/>
          <a:p>
            <a:fld id="{2549070D-929A-174B-9748-A639BD1B0273}" type="slidenum">
              <a:rPr lang="en-US" altLang="en-US" smtClean="0"/>
              <a:pPr/>
              <a:t>30</a:t>
            </a:fld>
            <a:endParaRPr lang="fr-FR" altLang="en-US"/>
          </a:p>
        </p:txBody>
      </p:sp>
    </p:spTree>
    <p:extLst>
      <p:ext uri="{BB962C8B-B14F-4D97-AF65-F5344CB8AC3E}">
        <p14:creationId xmlns:p14="http://schemas.microsoft.com/office/powerpoint/2010/main" val="786443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49070D-929A-174B-9748-A639BD1B0273}" type="slidenum">
              <a:rPr lang="en-US" altLang="en-US" smtClean="0"/>
              <a:pPr/>
              <a:t>3</a:t>
            </a:fld>
            <a:endParaRPr lang="fr-FR" altLang="en-US"/>
          </a:p>
        </p:txBody>
      </p:sp>
    </p:spTree>
    <p:extLst>
      <p:ext uri="{BB962C8B-B14F-4D97-AF65-F5344CB8AC3E}">
        <p14:creationId xmlns:p14="http://schemas.microsoft.com/office/powerpoint/2010/main" val="514552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9070D-929A-174B-9748-A639BD1B0273}" type="slidenum">
              <a:rPr lang="en-US" altLang="en-US" smtClean="0"/>
              <a:pPr/>
              <a:t>31</a:t>
            </a:fld>
            <a:endParaRPr lang="fr-FR" altLang="en-US"/>
          </a:p>
        </p:txBody>
      </p:sp>
    </p:spTree>
    <p:extLst>
      <p:ext uri="{BB962C8B-B14F-4D97-AF65-F5344CB8AC3E}">
        <p14:creationId xmlns:p14="http://schemas.microsoft.com/office/powerpoint/2010/main" val="40868170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49070D-929A-174B-9748-A639BD1B0273}" type="slidenum">
              <a:rPr lang="en-US" altLang="en-US" smtClean="0"/>
              <a:pPr/>
              <a:t>32</a:t>
            </a:fld>
            <a:endParaRPr lang="fr-FR" altLang="en-US"/>
          </a:p>
        </p:txBody>
      </p:sp>
    </p:spTree>
    <p:extLst>
      <p:ext uri="{BB962C8B-B14F-4D97-AF65-F5344CB8AC3E}">
        <p14:creationId xmlns:p14="http://schemas.microsoft.com/office/powerpoint/2010/main" val="2025060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49070D-929A-174B-9748-A639BD1B0273}" type="slidenum">
              <a:rPr lang="en-US" altLang="en-US" smtClean="0"/>
              <a:pPr/>
              <a:t>33</a:t>
            </a:fld>
            <a:endParaRPr lang="fr-FR" altLang="en-US"/>
          </a:p>
        </p:txBody>
      </p:sp>
    </p:spTree>
    <p:extLst>
      <p:ext uri="{BB962C8B-B14F-4D97-AF65-F5344CB8AC3E}">
        <p14:creationId xmlns:p14="http://schemas.microsoft.com/office/powerpoint/2010/main" val="1296592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49070D-929A-174B-9748-A639BD1B0273}" type="slidenum">
              <a:rPr lang="en-US" altLang="en-US" smtClean="0"/>
              <a:pPr/>
              <a:t>34</a:t>
            </a:fld>
            <a:endParaRPr lang="fr-FR" altLang="en-US"/>
          </a:p>
        </p:txBody>
      </p:sp>
    </p:spTree>
    <p:extLst>
      <p:ext uri="{BB962C8B-B14F-4D97-AF65-F5344CB8AC3E}">
        <p14:creationId xmlns:p14="http://schemas.microsoft.com/office/powerpoint/2010/main" val="688693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49070D-929A-174B-9748-A639BD1B0273}" type="slidenum">
              <a:rPr lang="en-US" altLang="en-US" smtClean="0"/>
              <a:pPr/>
              <a:t>35</a:t>
            </a:fld>
            <a:endParaRPr lang="fr-FR" altLang="en-US"/>
          </a:p>
        </p:txBody>
      </p:sp>
    </p:spTree>
    <p:extLst>
      <p:ext uri="{BB962C8B-B14F-4D97-AF65-F5344CB8AC3E}">
        <p14:creationId xmlns:p14="http://schemas.microsoft.com/office/powerpoint/2010/main" val="13841812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49070D-929A-174B-9748-A639BD1B0273}" type="slidenum">
              <a:rPr lang="en-US" altLang="en-US" smtClean="0"/>
              <a:pPr/>
              <a:t>36</a:t>
            </a:fld>
            <a:endParaRPr lang="fr-FR" altLang="en-US"/>
          </a:p>
        </p:txBody>
      </p:sp>
    </p:spTree>
    <p:extLst>
      <p:ext uri="{BB962C8B-B14F-4D97-AF65-F5344CB8AC3E}">
        <p14:creationId xmlns:p14="http://schemas.microsoft.com/office/powerpoint/2010/main" val="14992957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49070D-929A-174B-9748-A639BD1B0273}" type="slidenum">
              <a:rPr lang="en-US" altLang="en-US" smtClean="0"/>
              <a:pPr/>
              <a:t>37</a:t>
            </a:fld>
            <a:endParaRPr lang="fr-FR" altLang="en-US"/>
          </a:p>
        </p:txBody>
      </p:sp>
    </p:spTree>
    <p:extLst>
      <p:ext uri="{BB962C8B-B14F-4D97-AF65-F5344CB8AC3E}">
        <p14:creationId xmlns:p14="http://schemas.microsoft.com/office/powerpoint/2010/main" val="4698648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49070D-929A-174B-9748-A639BD1B0273}" type="slidenum">
              <a:rPr lang="en-US" altLang="en-US" smtClean="0"/>
              <a:pPr/>
              <a:t>38</a:t>
            </a:fld>
            <a:endParaRPr lang="fr-FR" altLang="en-US"/>
          </a:p>
        </p:txBody>
      </p:sp>
    </p:spTree>
    <p:extLst>
      <p:ext uri="{BB962C8B-B14F-4D97-AF65-F5344CB8AC3E}">
        <p14:creationId xmlns:p14="http://schemas.microsoft.com/office/powerpoint/2010/main" val="10289434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49070D-929A-174B-9748-A639BD1B0273}" type="slidenum">
              <a:rPr lang="en-US" altLang="en-US" smtClean="0"/>
              <a:pPr/>
              <a:t>39</a:t>
            </a:fld>
            <a:endParaRPr lang="fr-FR" altLang="en-US"/>
          </a:p>
        </p:txBody>
      </p:sp>
    </p:spTree>
    <p:extLst>
      <p:ext uri="{BB962C8B-B14F-4D97-AF65-F5344CB8AC3E}">
        <p14:creationId xmlns:p14="http://schemas.microsoft.com/office/powerpoint/2010/main" val="28397434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B54EFF14-A5C5-3041-95EC-3FBECE9F06B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EEAE7DA-0A18-B24E-9772-CE55665A163C}"/>
              </a:ext>
            </a:extLst>
          </p:cNvPr>
          <p:cNvSpPr>
            <a:spLocks noGrp="1"/>
          </p:cNvSpPr>
          <p:nvPr>
            <p:ph type="body" idx="1"/>
          </p:nvPr>
        </p:nvSpPr>
        <p:spPr/>
        <p:txBody>
          <a:bodyPr wrap="square" numCol="1" anchor="t" anchorCtr="0" compatLnSpc="1">
            <a:prstTxWarp prst="textNoShape">
              <a:avLst/>
            </a:prstTxWarp>
          </a:bodyPr>
          <a:lstStyle/>
          <a:p>
            <a:pPr eaLnBrk="1" hangingPunct="1">
              <a:spcBef>
                <a:spcPct val="0"/>
              </a:spcBef>
            </a:pPr>
            <a:r>
              <a:rPr lang="fr-FR" altLang="en-US" noProof="0" dirty="0">
                <a:ea typeface="ＭＳ Ｐゴシック" panose="020B0600070205080204" pitchFamily="34" charset="-128"/>
              </a:rPr>
              <a:t>L’agriculture et la nutrition sont reliées de 6 manières (« voies ») différentes, mises en évidence dans le présent cadre : </a:t>
            </a:r>
          </a:p>
          <a:p>
            <a:pPr eaLnBrk="1" hangingPunct="1">
              <a:spcBef>
                <a:spcPct val="0"/>
              </a:spcBef>
            </a:pPr>
            <a:r>
              <a:rPr lang="fr-FR" altLang="en-US" noProof="0" dirty="0">
                <a:ea typeface="ＭＳ Ｐゴシック" panose="020B0600070205080204" pitchFamily="34" charset="-128"/>
              </a:rPr>
              <a:t>• Voie 1 : L’agriculture en tant que source de nourriture pour la consommation des ménages : c’est la voie la plus directe par laquelle la production agricole des foyers se traduit en consommation (par l’intermédiaire des cultures cultivées par le ménage). </a:t>
            </a:r>
          </a:p>
          <a:p>
            <a:pPr eaLnBrk="1" hangingPunct="1">
              <a:spcBef>
                <a:spcPct val="0"/>
              </a:spcBef>
            </a:pPr>
            <a:r>
              <a:rPr lang="fr-FR" altLang="en-US" noProof="0" dirty="0">
                <a:ea typeface="ＭＳ Ｐゴシック" panose="020B0600070205080204" pitchFamily="34" charset="-128"/>
              </a:rPr>
              <a:t>• Voie 2 : L’agriculture en tant que source de revenus pour les dépenses alimentaires et non alimentaires : l’agriculture génère des revenus (par l’intermédiaire des salaires gagnés ou la vente des denrées alimentaires produites), qui se traduisent par des dépenses en biens et services améliorant la nutrition (y compris la santé, l’éducation et les services sociaux). </a:t>
            </a:r>
          </a:p>
          <a:p>
            <a:pPr eaLnBrk="1" hangingPunct="1">
              <a:spcBef>
                <a:spcPct val="0"/>
              </a:spcBef>
            </a:pPr>
            <a:r>
              <a:rPr lang="fr-FR" altLang="en-US" noProof="0" dirty="0">
                <a:ea typeface="ＭＳ Ｐゴシック" panose="020B0600070205080204" pitchFamily="34" charset="-128"/>
              </a:rPr>
              <a:t>• Voie 3 : Effets de la politique agricole et des prix des denrées alimentaires sur la consommation alimentaire : ce lien implique une série de facteurs d’offre et de demande qui affectent les prix des denrées alimentaires, et ceux-ci affectent à leur tour le pouvoir d’achat des acheteurs nets. </a:t>
            </a:r>
          </a:p>
          <a:p>
            <a:pPr eaLnBrk="1" hangingPunct="1">
              <a:spcBef>
                <a:spcPct val="0"/>
              </a:spcBef>
            </a:pPr>
            <a:r>
              <a:rPr lang="fr-FR" altLang="en-US" noProof="0" dirty="0">
                <a:ea typeface="ＭＳ Ｐゴシック" panose="020B0600070205080204" pitchFamily="34" charset="-128"/>
              </a:rPr>
              <a:t>• Voie 4 : Effets de l’emploi des femmes dans le secteur agricole sur la prise de décision et la répartition des ressources au sein des ménages : les conditions de travail agricole peuvent influencer l’autonomisation des femmes et donc leur contrôle sur les ressources et la prise de décision concernant la nutrition, notamment en matière d’alimentation et de soins de santé. </a:t>
            </a:r>
          </a:p>
          <a:p>
            <a:pPr eaLnBrk="1" hangingPunct="1">
              <a:spcBef>
                <a:spcPct val="0"/>
              </a:spcBef>
            </a:pPr>
            <a:r>
              <a:rPr lang="fr-FR" altLang="en-US" noProof="0" dirty="0">
                <a:ea typeface="ＭＳ Ｐゴシック" panose="020B0600070205080204" pitchFamily="34" charset="-128"/>
              </a:rPr>
              <a:t>• Voie 5 : Effets de l’emploi des femmes dans le secteur agricole sur les soins prodigués aux enfants et leur alimentation : cette voie est liée aux défis que représentent les charges de travail lourdes et prolongées pour les femmes du secteur agricole qui désirent prodiguer des soins adéquats aux jeunes enfants. </a:t>
            </a:r>
          </a:p>
          <a:p>
            <a:pPr eaLnBrk="1" hangingPunct="1">
              <a:spcBef>
                <a:spcPct val="0"/>
              </a:spcBef>
              <a:buFontTx/>
              <a:buAutoNum type="arabicPeriod"/>
            </a:pPr>
            <a:r>
              <a:rPr lang="fr-FR" altLang="en-US" noProof="0" dirty="0">
                <a:ea typeface="ＭＳ Ｐゴシック" panose="020B0600070205080204" pitchFamily="34" charset="-128"/>
              </a:rPr>
              <a:t>• Voie 6 : Effets de l’emploi des femmes dans le secteur agricole sur leur propre état nutritionnel et sanitaire : il s’agit de la nature extrêmement énergivore du travail agricole et des effets sur l’état nutritionnel et de santé de la mère, ainsi que des risques sanitaires connexes (y compris l’exposition à des agents pathogènes par l’irrigation des eaux usées et/ou le bétail et la volaille dans les exploitations familiales). </a:t>
            </a:r>
          </a:p>
          <a:p>
            <a:pPr eaLnBrk="1" hangingPunct="1">
              <a:spcBef>
                <a:spcPct val="0"/>
              </a:spcBef>
              <a:buFontTx/>
              <a:buAutoNum type="arabicPeriod"/>
            </a:pPr>
            <a:endParaRPr lang="fr-FR" altLang="en-US" noProof="0" dirty="0">
              <a:ea typeface="ＭＳ Ｐゴシック" panose="020B0600070205080204" pitchFamily="34" charset="-128"/>
            </a:endParaRPr>
          </a:p>
        </p:txBody>
      </p:sp>
      <p:sp>
        <p:nvSpPr>
          <p:cNvPr id="90115" name="Slide Number Placeholder 3">
            <a:extLst>
              <a:ext uri="{FF2B5EF4-FFF2-40B4-BE49-F238E27FC236}">
                <a16:creationId xmlns:a16="http://schemas.microsoft.com/office/drawing/2014/main" id="{2BF7693B-2943-D84F-B138-E057EBEF3F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eaLnBrk="1" hangingPunct="1"/>
            <a:fld id="{A66ECE71-9C57-5F46-8355-9CD9AD39EA56}" type="slidenum">
              <a:rPr lang="en-US" altLang="en-US" sz="1200">
                <a:latin typeface="Calibri" panose="020F0502020204030204" pitchFamily="34" charset="0"/>
              </a:rPr>
              <a:pPr eaLnBrk="1" hangingPunct="1"/>
              <a:t>40</a:t>
            </a:fld>
            <a:endParaRPr lang="fr-FR" altLang="en-US" sz="1200">
              <a:latin typeface="Calibri" panose="020F0502020204030204" pitchFamily="34" charset="0"/>
            </a:endParaRPr>
          </a:p>
        </p:txBody>
      </p:sp>
    </p:spTree>
    <p:extLst>
      <p:ext uri="{BB962C8B-B14F-4D97-AF65-F5344CB8AC3E}">
        <p14:creationId xmlns:p14="http://schemas.microsoft.com/office/powerpoint/2010/main" val="989362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Vous pouvez conserver tout ou partie de ces diapositives pour votre présentation. Choisissez celles qui correspondent le mieux aux participants à votre atelier. </a:t>
            </a:r>
          </a:p>
        </p:txBody>
      </p:sp>
      <p:sp>
        <p:nvSpPr>
          <p:cNvPr id="4" name="Slide Number Placeholder 3"/>
          <p:cNvSpPr>
            <a:spLocks noGrp="1"/>
          </p:cNvSpPr>
          <p:nvPr>
            <p:ph type="sldNum" sz="quarter" idx="5"/>
          </p:nvPr>
        </p:nvSpPr>
        <p:spPr/>
        <p:txBody>
          <a:bodyPr/>
          <a:lstStyle/>
          <a:p>
            <a:fld id="{2549070D-929A-174B-9748-A639BD1B0273}" type="slidenum">
              <a:rPr lang="en-US" altLang="en-US" smtClean="0"/>
              <a:pPr/>
              <a:t>4</a:t>
            </a:fld>
            <a:endParaRPr lang="fr-FR" altLang="en-US"/>
          </a:p>
        </p:txBody>
      </p:sp>
    </p:spTree>
    <p:extLst>
      <p:ext uri="{BB962C8B-B14F-4D97-AF65-F5344CB8AC3E}">
        <p14:creationId xmlns:p14="http://schemas.microsoft.com/office/powerpoint/2010/main" val="38668740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49070D-929A-174B-9748-A639BD1B0273}" type="slidenum">
              <a:rPr lang="en-US" altLang="en-US" smtClean="0"/>
              <a:pPr/>
              <a:t>41</a:t>
            </a:fld>
            <a:endParaRPr lang="fr-FR" altLang="en-US"/>
          </a:p>
        </p:txBody>
      </p:sp>
    </p:spTree>
    <p:extLst>
      <p:ext uri="{BB962C8B-B14F-4D97-AF65-F5344CB8AC3E}">
        <p14:creationId xmlns:p14="http://schemas.microsoft.com/office/powerpoint/2010/main" val="23145789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49070D-929A-174B-9748-A639BD1B0273}" type="slidenum">
              <a:rPr lang="en-US" altLang="en-US" smtClean="0"/>
              <a:pPr/>
              <a:t>42</a:t>
            </a:fld>
            <a:endParaRPr lang="fr-FR" altLang="en-US"/>
          </a:p>
        </p:txBody>
      </p:sp>
    </p:spTree>
    <p:extLst>
      <p:ext uri="{BB962C8B-B14F-4D97-AF65-F5344CB8AC3E}">
        <p14:creationId xmlns:p14="http://schemas.microsoft.com/office/powerpoint/2010/main" val="31584597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Abréviations : UE : Union européenne ; FAO : Organisation des Nations Unies pour l’alimentation et l’agriculture ; FCDO : Bureau britannique des Affaires étrangères, du Commonwealth et du Développement ; GAIN : </a:t>
            </a:r>
            <a:r>
              <a:rPr lang="fr-FR" dirty="0" err="1"/>
              <a:t>Aliance</a:t>
            </a:r>
            <a:r>
              <a:rPr lang="fr-FR" dirty="0"/>
              <a:t> mondiale pour l’amélioration de la nutrition ; USAID : Agence des États-Unis pour le développement international ; PAM : Programme alimentaire mondial</a:t>
            </a:r>
          </a:p>
        </p:txBody>
      </p:sp>
      <p:sp>
        <p:nvSpPr>
          <p:cNvPr id="4" name="Slide Number Placeholder 3"/>
          <p:cNvSpPr>
            <a:spLocks noGrp="1"/>
          </p:cNvSpPr>
          <p:nvPr>
            <p:ph type="sldNum" sz="quarter" idx="5"/>
          </p:nvPr>
        </p:nvSpPr>
        <p:spPr/>
        <p:txBody>
          <a:bodyPr/>
          <a:lstStyle/>
          <a:p>
            <a:fld id="{2549070D-929A-174B-9748-A639BD1B0273}" type="slidenum">
              <a:rPr lang="en-US" altLang="en-US" smtClean="0"/>
              <a:pPr/>
              <a:t>43</a:t>
            </a:fld>
            <a:endParaRPr lang="fr-FR" altLang="en-US"/>
          </a:p>
        </p:txBody>
      </p:sp>
    </p:spTree>
    <p:extLst>
      <p:ext uri="{BB962C8B-B14F-4D97-AF65-F5344CB8AC3E}">
        <p14:creationId xmlns:p14="http://schemas.microsoft.com/office/powerpoint/2010/main" val="23447631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49070D-929A-174B-9748-A639BD1B0273}" type="slidenum">
              <a:rPr lang="en-US" altLang="en-US" smtClean="0"/>
              <a:pPr/>
              <a:t>44</a:t>
            </a:fld>
            <a:endParaRPr lang="fr-FR" altLang="en-US"/>
          </a:p>
        </p:txBody>
      </p:sp>
    </p:spTree>
    <p:extLst>
      <p:ext uri="{BB962C8B-B14F-4D97-AF65-F5344CB8AC3E}">
        <p14:creationId xmlns:p14="http://schemas.microsoft.com/office/powerpoint/2010/main" val="22059124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49070D-929A-174B-9748-A639BD1B0273}" type="slidenum">
              <a:rPr lang="en-US" altLang="en-US" smtClean="0"/>
              <a:pPr/>
              <a:t>45</a:t>
            </a:fld>
            <a:endParaRPr lang="fr-FR" altLang="en-US"/>
          </a:p>
        </p:txBody>
      </p:sp>
    </p:spTree>
    <p:extLst>
      <p:ext uri="{BB962C8B-B14F-4D97-AF65-F5344CB8AC3E}">
        <p14:creationId xmlns:p14="http://schemas.microsoft.com/office/powerpoint/2010/main" val="40666510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a:t>Source : Ministère yéménite de la Planification et de la Coopération internationale, Secrétariat du Mouvement SUN, UNICEF et MQSUN+. </a:t>
            </a:r>
            <a:r>
              <a:rPr lang="fr-FR" i="1" dirty="0"/>
              <a:t>Plan d’action multisectoriel 2020</a:t>
            </a:r>
            <a:r>
              <a:rPr lang="fr-FR" sz="1800" dirty="0">
                <a:effectLst/>
                <a:latin typeface="Arial" panose="020B0604020202020204" pitchFamily="34" charset="0"/>
                <a:ea typeface="Calibri" panose="020F0502020204030204" pitchFamily="34" charset="0"/>
              </a:rPr>
              <a:t>-</a:t>
            </a:r>
            <a:r>
              <a:rPr lang="fr-FR" i="1" dirty="0"/>
              <a:t>2023 pour la nutrition du Yémen</a:t>
            </a:r>
            <a:r>
              <a:rPr lang="fr-FR"/>
              <a:t>. </a:t>
            </a:r>
            <a:r>
              <a:rPr lang="fr-FR" sz="1200" dirty="0">
                <a:solidFill>
                  <a:srgbClr val="000000"/>
                </a:solidFill>
                <a:latin typeface="+mn-lt"/>
                <a:ea typeface="Arial"/>
                <a:cs typeface="Arial"/>
                <a:sym typeface="Arial"/>
              </a:rPr>
              <a:t>Sana’a : République du Yémen ; </a:t>
            </a:r>
            <a:r>
              <a:rPr lang="fr-FR"/>
              <a:t>2020. https://mqsunplus.path.org/wp-content/uploads/2020/08/Yemen-MSNAP-FINAL_29April2020.pdf </a:t>
            </a:r>
          </a:p>
          <a:p>
            <a:endParaRPr lang="fr-FR" dirty="0"/>
          </a:p>
        </p:txBody>
      </p:sp>
      <p:sp>
        <p:nvSpPr>
          <p:cNvPr id="4" name="Slide Number Placeholder 3"/>
          <p:cNvSpPr>
            <a:spLocks noGrp="1"/>
          </p:cNvSpPr>
          <p:nvPr>
            <p:ph type="sldNum" sz="quarter" idx="5"/>
          </p:nvPr>
        </p:nvSpPr>
        <p:spPr/>
        <p:txBody>
          <a:bodyPr/>
          <a:lstStyle/>
          <a:p>
            <a:fld id="{2549070D-929A-174B-9748-A639BD1B0273}" type="slidenum">
              <a:rPr lang="en-US" altLang="en-US" smtClean="0"/>
              <a:pPr/>
              <a:t>46</a:t>
            </a:fld>
            <a:endParaRPr lang="fr-FR" altLang="en-US"/>
          </a:p>
        </p:txBody>
      </p:sp>
    </p:spTree>
    <p:extLst>
      <p:ext uri="{BB962C8B-B14F-4D97-AF65-F5344CB8AC3E}">
        <p14:creationId xmlns:p14="http://schemas.microsoft.com/office/powerpoint/2010/main" val="21846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en-US" sz="1200" dirty="0"/>
              <a:t>Gillespie S, Menon P, Kennedy AL. </a:t>
            </a:r>
            <a:r>
              <a:rPr lang="fr-FR" altLang="en-US" sz="1200" i="1" dirty="0"/>
              <a:t>Scaling up impact on nutrition: what will it take?</a:t>
            </a:r>
            <a:r>
              <a:rPr lang="fr-FR" altLang="en-US" sz="1200" dirty="0"/>
              <a:t> [Renforcer l’impact sur la nutrition : qu’est-ce que cela implique ?] </a:t>
            </a:r>
            <a:r>
              <a:rPr lang="fr-FR" altLang="en-US" sz="1200" i="1" dirty="0"/>
              <a:t>Advances in Nutrition</a:t>
            </a:r>
            <a:r>
              <a:rPr lang="fr-FR" altLang="en-US" sz="1200" dirty="0"/>
              <a:t>. 2015 ; 6(4) : 440–451. doi:10.3945/an.115.008276. </a:t>
            </a:r>
          </a:p>
          <a:p>
            <a:endParaRPr lang="fr-FR" dirty="0"/>
          </a:p>
        </p:txBody>
      </p:sp>
      <p:sp>
        <p:nvSpPr>
          <p:cNvPr id="4" name="Slide Number Placeholder 3"/>
          <p:cNvSpPr>
            <a:spLocks noGrp="1"/>
          </p:cNvSpPr>
          <p:nvPr>
            <p:ph type="sldNum" sz="quarter" idx="5"/>
          </p:nvPr>
        </p:nvSpPr>
        <p:spPr/>
        <p:txBody>
          <a:bodyPr/>
          <a:lstStyle/>
          <a:p>
            <a:fld id="{2549070D-929A-174B-9748-A639BD1B0273}" type="slidenum">
              <a:rPr lang="en-US" altLang="en-US" smtClean="0"/>
              <a:pPr/>
              <a:t>47</a:t>
            </a:fld>
            <a:endParaRPr lang="fr-FR" altLang="en-US"/>
          </a:p>
        </p:txBody>
      </p:sp>
    </p:spTree>
    <p:extLst>
      <p:ext uri="{BB962C8B-B14F-4D97-AF65-F5344CB8AC3E}">
        <p14:creationId xmlns:p14="http://schemas.microsoft.com/office/powerpoint/2010/main" val="9852035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49070D-929A-174B-9748-A639BD1B0273}" type="slidenum">
              <a:rPr lang="en-US" altLang="en-US" smtClean="0"/>
              <a:pPr/>
              <a:t>48</a:t>
            </a:fld>
            <a:endParaRPr lang="fr-FR" altLang="en-US"/>
          </a:p>
        </p:txBody>
      </p:sp>
    </p:spTree>
    <p:extLst>
      <p:ext uri="{BB962C8B-B14F-4D97-AF65-F5344CB8AC3E}">
        <p14:creationId xmlns:p14="http://schemas.microsoft.com/office/powerpoint/2010/main" val="12444677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49070D-929A-174B-9748-A639BD1B0273}" type="slidenum">
              <a:rPr lang="en-US" altLang="en-US" smtClean="0"/>
              <a:pPr/>
              <a:t>49</a:t>
            </a:fld>
            <a:endParaRPr lang="fr-FR" altLang="en-US"/>
          </a:p>
        </p:txBody>
      </p:sp>
    </p:spTree>
    <p:extLst>
      <p:ext uri="{BB962C8B-B14F-4D97-AF65-F5344CB8AC3E}">
        <p14:creationId xmlns:p14="http://schemas.microsoft.com/office/powerpoint/2010/main" val="17633870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49070D-929A-174B-9748-A639BD1B0273}" type="slidenum">
              <a:rPr lang="en-US" altLang="en-US" smtClean="0"/>
              <a:pPr/>
              <a:t>50</a:t>
            </a:fld>
            <a:endParaRPr lang="fr-FR" altLang="en-US"/>
          </a:p>
        </p:txBody>
      </p:sp>
    </p:spTree>
    <p:extLst>
      <p:ext uri="{BB962C8B-B14F-4D97-AF65-F5344CB8AC3E}">
        <p14:creationId xmlns:p14="http://schemas.microsoft.com/office/powerpoint/2010/main" val="404002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0" dirty="0"/>
              <a:t>Remarque : vérifiez que ces données reflètent les statistiques les plus récentes sur la nutrition dans le monde.</a:t>
            </a:r>
          </a:p>
        </p:txBody>
      </p:sp>
      <p:sp>
        <p:nvSpPr>
          <p:cNvPr id="4" name="Slide Number Placeholder 3"/>
          <p:cNvSpPr>
            <a:spLocks noGrp="1"/>
          </p:cNvSpPr>
          <p:nvPr>
            <p:ph type="sldNum" sz="quarter" idx="5"/>
          </p:nvPr>
        </p:nvSpPr>
        <p:spPr/>
        <p:txBody>
          <a:bodyPr/>
          <a:lstStyle/>
          <a:p>
            <a:fld id="{2549070D-929A-174B-9748-A639BD1B0273}" type="slidenum">
              <a:rPr lang="en-US" altLang="en-US" smtClean="0"/>
              <a:pPr/>
              <a:t>6</a:t>
            </a:fld>
            <a:endParaRPr lang="fr-FR" altLang="en-US"/>
          </a:p>
        </p:txBody>
      </p:sp>
    </p:spTree>
    <p:extLst>
      <p:ext uri="{BB962C8B-B14F-4D97-AF65-F5344CB8AC3E}">
        <p14:creationId xmlns:p14="http://schemas.microsoft.com/office/powerpoint/2010/main" val="23447139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Abréviations : SMART : spécifique, mesurable, réalisable, pertinent et délimité dans le temps. </a:t>
            </a:r>
          </a:p>
        </p:txBody>
      </p:sp>
      <p:sp>
        <p:nvSpPr>
          <p:cNvPr id="4" name="Slide Number Placeholder 3"/>
          <p:cNvSpPr>
            <a:spLocks noGrp="1"/>
          </p:cNvSpPr>
          <p:nvPr>
            <p:ph type="sldNum" sz="quarter" idx="5"/>
          </p:nvPr>
        </p:nvSpPr>
        <p:spPr/>
        <p:txBody>
          <a:bodyPr/>
          <a:lstStyle/>
          <a:p>
            <a:fld id="{2549070D-929A-174B-9748-A639BD1B0273}" type="slidenum">
              <a:rPr lang="en-US" altLang="en-US" smtClean="0"/>
              <a:pPr/>
              <a:t>51</a:t>
            </a:fld>
            <a:endParaRPr lang="fr-FR" altLang="en-US"/>
          </a:p>
        </p:txBody>
      </p:sp>
    </p:spTree>
    <p:extLst>
      <p:ext uri="{BB962C8B-B14F-4D97-AF65-F5344CB8AC3E}">
        <p14:creationId xmlns:p14="http://schemas.microsoft.com/office/powerpoint/2010/main" val="33134031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49070D-929A-174B-9748-A639BD1B0273}" type="slidenum">
              <a:rPr lang="en-US" altLang="en-US" smtClean="0"/>
              <a:pPr/>
              <a:t>52</a:t>
            </a:fld>
            <a:endParaRPr lang="fr-FR" altLang="en-US"/>
          </a:p>
        </p:txBody>
      </p:sp>
    </p:spTree>
    <p:extLst>
      <p:ext uri="{BB962C8B-B14F-4D97-AF65-F5344CB8AC3E}">
        <p14:creationId xmlns:p14="http://schemas.microsoft.com/office/powerpoint/2010/main" val="10621058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49070D-929A-174B-9748-A639BD1B0273}" type="slidenum">
              <a:rPr lang="en-US" altLang="en-US" smtClean="0"/>
              <a:pPr/>
              <a:t>53</a:t>
            </a:fld>
            <a:endParaRPr lang="fr-FR" altLang="en-US"/>
          </a:p>
        </p:txBody>
      </p:sp>
    </p:spTree>
    <p:extLst>
      <p:ext uri="{BB962C8B-B14F-4D97-AF65-F5344CB8AC3E}">
        <p14:creationId xmlns:p14="http://schemas.microsoft.com/office/powerpoint/2010/main" val="757963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i="0" dirty="0"/>
              <a:t>Remarque : vérifiez que ces données reflètent les statistiques les plus récentes sur la nutrition dans le monde.</a:t>
            </a:r>
          </a:p>
          <a:p>
            <a:endParaRPr lang="fr-FR" dirty="0"/>
          </a:p>
        </p:txBody>
      </p:sp>
      <p:sp>
        <p:nvSpPr>
          <p:cNvPr id="4" name="Slide Number Placeholder 3"/>
          <p:cNvSpPr>
            <a:spLocks noGrp="1"/>
          </p:cNvSpPr>
          <p:nvPr>
            <p:ph type="sldNum" sz="quarter" idx="5"/>
          </p:nvPr>
        </p:nvSpPr>
        <p:spPr/>
        <p:txBody>
          <a:bodyPr/>
          <a:lstStyle/>
          <a:p>
            <a:fld id="{2549070D-929A-174B-9748-A639BD1B0273}" type="slidenum">
              <a:rPr lang="en-US" altLang="en-US" smtClean="0"/>
              <a:pPr/>
              <a:t>7</a:t>
            </a:fld>
            <a:endParaRPr lang="fr-FR" altLang="en-US"/>
          </a:p>
        </p:txBody>
      </p:sp>
    </p:spTree>
    <p:extLst>
      <p:ext uri="{BB962C8B-B14F-4D97-AF65-F5344CB8AC3E}">
        <p14:creationId xmlns:p14="http://schemas.microsoft.com/office/powerpoint/2010/main" val="410265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FR" sz="1200" b="0" i="0" kern="1200" dirty="0">
                <a:solidFill>
                  <a:schemeClr val="tx1"/>
                </a:solidFill>
                <a:effectLst/>
                <a:latin typeface="+mn-lt"/>
                <a:ea typeface="+mn-ea"/>
                <a:cs typeface="+mn-cs"/>
              </a:rPr>
              <a:t>Le cadre conceptuel mis au point par l’UNICEF au début des années 1990 et adapté en 2013 dans la collection du </a:t>
            </a:r>
            <a:r>
              <a:rPr lang="fr-FR" sz="1200" b="0" i="1" kern="1200" dirty="0">
                <a:solidFill>
                  <a:schemeClr val="tx1"/>
                </a:solidFill>
                <a:effectLst/>
                <a:latin typeface="+mn-lt"/>
                <a:ea typeface="+mn-ea"/>
                <a:cs typeface="+mn-cs"/>
              </a:rPr>
              <a:t>Lancet</a:t>
            </a:r>
            <a:r>
              <a:rPr lang="fr-FR" sz="1200" b="0" i="0" kern="1200" dirty="0">
                <a:solidFill>
                  <a:schemeClr val="tx1"/>
                </a:solidFill>
                <a:effectLst/>
                <a:latin typeface="+mn-lt"/>
                <a:ea typeface="+mn-ea"/>
                <a:cs typeface="+mn-cs"/>
              </a:rPr>
              <a:t> sur la nutrition met en évidence les facteurs déterminants du statut nutritionnel à différents échelons et les types de réponses sectorielles qui sont nécessaires pour prévenir la malnutrition ou y apporter une réponse efficace. </a:t>
            </a:r>
          </a:p>
          <a:p>
            <a:pPr marL="0" indent="0">
              <a:buNone/>
            </a:pPr>
            <a:endParaRPr lang="fr-FR"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i="0" dirty="0"/>
              <a:t>Remarque : vérifiez que ces données reflètent les statistiques les plus récentes sur la nutrition dans le monde.</a:t>
            </a:r>
          </a:p>
          <a:p>
            <a:pPr marL="0" indent="0">
              <a:buNone/>
            </a:pPr>
            <a:endParaRPr lang="fr-FR" dirty="0"/>
          </a:p>
          <a:p>
            <a:endParaRPr lang="fr-FR" dirty="0"/>
          </a:p>
        </p:txBody>
      </p:sp>
      <p:sp>
        <p:nvSpPr>
          <p:cNvPr id="4" name="Slide Number Placeholder 3"/>
          <p:cNvSpPr>
            <a:spLocks noGrp="1"/>
          </p:cNvSpPr>
          <p:nvPr>
            <p:ph type="sldNum" sz="quarter" idx="5"/>
          </p:nvPr>
        </p:nvSpPr>
        <p:spPr/>
        <p:txBody>
          <a:bodyPr/>
          <a:lstStyle/>
          <a:p>
            <a:fld id="{2549070D-929A-174B-9748-A639BD1B0273}" type="slidenum">
              <a:rPr lang="en-US" altLang="en-US" smtClean="0"/>
              <a:pPr/>
              <a:t>8</a:t>
            </a:fld>
            <a:endParaRPr lang="fr-FR" altLang="en-US"/>
          </a:p>
        </p:txBody>
      </p:sp>
    </p:spTree>
    <p:extLst>
      <p:ext uri="{BB962C8B-B14F-4D97-AF65-F5344CB8AC3E}">
        <p14:creationId xmlns:p14="http://schemas.microsoft.com/office/powerpoint/2010/main" val="4043543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549070D-929A-174B-9748-A639BD1B0273}" type="slidenum">
              <a:rPr lang="en-US" altLang="en-US" smtClean="0"/>
              <a:pPr/>
              <a:t>9</a:t>
            </a:fld>
            <a:endParaRPr lang="fr-FR" altLang="en-US"/>
          </a:p>
        </p:txBody>
      </p:sp>
    </p:spTree>
    <p:extLst>
      <p:ext uri="{BB962C8B-B14F-4D97-AF65-F5344CB8AC3E}">
        <p14:creationId xmlns:p14="http://schemas.microsoft.com/office/powerpoint/2010/main" val="1642817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49070D-929A-174B-9748-A639BD1B0273}" type="slidenum">
              <a:rPr lang="en-US" altLang="en-US" smtClean="0"/>
              <a:pPr/>
              <a:t>10</a:t>
            </a:fld>
            <a:endParaRPr lang="fr-FR" altLang="en-US"/>
          </a:p>
        </p:txBody>
      </p:sp>
    </p:spTree>
    <p:extLst>
      <p:ext uri="{BB962C8B-B14F-4D97-AF65-F5344CB8AC3E}">
        <p14:creationId xmlns:p14="http://schemas.microsoft.com/office/powerpoint/2010/main" val="3678889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76" y="1342390"/>
            <a:ext cx="9144000" cy="2387600"/>
          </a:xfrm>
        </p:spPr>
        <p:txBody>
          <a:bodyPr/>
          <a:lstStyle>
            <a:lvl1pPr algn="l">
              <a:defRPr sz="5400">
                <a:solidFill>
                  <a:schemeClr val="tx1"/>
                </a:solidFill>
                <a:latin typeface="+mj-lt"/>
              </a:defRPr>
            </a:lvl1pPr>
          </a:lstStyle>
          <a:p>
            <a:r>
              <a:rPr lang="ru-RU" dirty="0"/>
              <a:t>Click to edit Master title style</a:t>
            </a:r>
            <a:endParaRPr lang="en-US" dirty="0"/>
          </a:p>
        </p:txBody>
      </p:sp>
      <p:sp>
        <p:nvSpPr>
          <p:cNvPr id="3" name="Subtitle 2"/>
          <p:cNvSpPr>
            <a:spLocks noGrp="1"/>
          </p:cNvSpPr>
          <p:nvPr>
            <p:ph type="subTitle" idx="1"/>
          </p:nvPr>
        </p:nvSpPr>
        <p:spPr>
          <a:xfrm>
            <a:off x="1524000" y="3884703"/>
            <a:ext cx="9144000" cy="1655762"/>
          </a:xfrm>
        </p:spPr>
        <p:txBody>
          <a:bodyPr anchor="ctr"/>
          <a:lstStyle>
            <a:lvl1pPr marL="0" indent="0" algn="l">
              <a:buNone/>
              <a:defRPr sz="2400">
                <a:solidFill>
                  <a:srgbClr val="6C8EA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r>
              <a:rPr lang="en-US" dirty="0"/>
              <a:t>Date</a:t>
            </a:r>
          </a:p>
          <a:p>
            <a:r>
              <a:rPr lang="en-US" dirty="0"/>
              <a:t>Presenters’ names</a:t>
            </a:r>
          </a:p>
        </p:txBody>
      </p:sp>
      <p:sp>
        <p:nvSpPr>
          <p:cNvPr id="7" name="Rectangle 6">
            <a:extLst>
              <a:ext uri="{FF2B5EF4-FFF2-40B4-BE49-F238E27FC236}">
                <a16:creationId xmlns:a16="http://schemas.microsoft.com/office/drawing/2014/main" id="{BFF3FBDD-966C-4582-B351-4F95286128D1}"/>
              </a:ext>
            </a:extLst>
          </p:cNvPr>
          <p:cNvSpPr/>
          <p:nvPr userDrawn="1"/>
        </p:nvSpPr>
        <p:spPr>
          <a:xfrm>
            <a:off x="0" y="0"/>
            <a:ext cx="12192000" cy="1030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DE40255-6E66-4FB7-85C0-17D27AB46CCF}"/>
              </a:ext>
            </a:extLst>
          </p:cNvPr>
          <p:cNvSpPr/>
          <p:nvPr userDrawn="1"/>
        </p:nvSpPr>
        <p:spPr>
          <a:xfrm>
            <a:off x="-1524" y="5827712"/>
            <a:ext cx="12192000" cy="1030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349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A5F53F-3D6A-4079-B4B1-06E91FA158CA}"/>
              </a:ext>
            </a:extLst>
          </p:cNvPr>
          <p:cNvSpPr/>
          <p:nvPr userDrawn="1"/>
        </p:nvSpPr>
        <p:spPr>
          <a:xfrm>
            <a:off x="172078" y="6067"/>
            <a:ext cx="41784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6042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774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62050" y="290220"/>
            <a:ext cx="10515600" cy="1325563"/>
          </a:xfrm>
        </p:spPr>
        <p:txBody>
          <a:bodyPr/>
          <a:lstStyle>
            <a:lvl1pPr>
              <a:defRPr b="1">
                <a:solidFill>
                  <a:srgbClr val="6C8EAD"/>
                </a:solidFill>
                <a:latin typeface="+mj-lt"/>
              </a:defRPr>
            </a:lvl1pPr>
          </a:lstStyle>
          <a:p>
            <a:r>
              <a:rPr lang="en-US" dirty="0"/>
              <a:t>Click to edit Master title style</a:t>
            </a:r>
          </a:p>
        </p:txBody>
      </p:sp>
      <p:sp>
        <p:nvSpPr>
          <p:cNvPr id="3" name="Content Placeholder 2"/>
          <p:cNvSpPr>
            <a:spLocks noGrp="1"/>
          </p:cNvSpPr>
          <p:nvPr>
            <p:ph idx="1"/>
          </p:nvPr>
        </p:nvSpPr>
        <p:spPr>
          <a:xfrm>
            <a:off x="1162050" y="1801666"/>
            <a:ext cx="10515600" cy="4256234"/>
          </a:xfrm>
        </p:spPr>
        <p:txBody>
          <a:bodyPr/>
          <a:lstStyle>
            <a:lvl1pPr>
              <a:defRPr b="1">
                <a:latin typeface="+mn-lt"/>
              </a:defRPr>
            </a:lvl1pPr>
            <a:lvl2pPr>
              <a:defRPr sz="2800">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91522CD-70E8-7040-8FBB-59232322B93C}"/>
              </a:ext>
            </a:extLst>
          </p:cNvPr>
          <p:cNvSpPr>
            <a:spLocks noGrp="1"/>
          </p:cNvSpPr>
          <p:nvPr>
            <p:ph type="ftr" sz="quarter" idx="10"/>
          </p:nvPr>
        </p:nvSpPr>
        <p:spPr>
          <a:xfrm>
            <a:off x="9772650" y="6238875"/>
            <a:ext cx="1905000" cy="409575"/>
          </a:xfrm>
          <a:prstGeom prst="rect">
            <a:avLst/>
          </a:prstGeom>
        </p:spPr>
        <p:txBody>
          <a:bodyPr/>
          <a:lstStyle>
            <a:lvl1pPr fontAlgn="auto">
              <a:spcBef>
                <a:spcPts val="0"/>
              </a:spcBef>
              <a:spcAft>
                <a:spcPts val="0"/>
              </a:spcAft>
              <a:defRPr>
                <a:latin typeface="NewsGoth BdXCn BT" panose="020B0608020202050204"/>
                <a:ea typeface="+mn-ea"/>
                <a:cs typeface="+mn-cs"/>
              </a:defRPr>
            </a:lvl1pPr>
          </a:lstStyle>
          <a:p>
            <a:pPr>
              <a:defRPr/>
            </a:pPr>
            <a:r>
              <a:rPr lang="en-US"/>
              <a:t>Source: Name, </a:t>
            </a:r>
          </a:p>
          <a:p>
            <a:pPr>
              <a:defRPr/>
            </a:pPr>
            <a:r>
              <a:rPr lang="en-US"/>
              <a:t>Title</a:t>
            </a:r>
          </a:p>
        </p:txBody>
      </p:sp>
      <p:sp>
        <p:nvSpPr>
          <p:cNvPr id="7" name="Rectangle 6">
            <a:extLst>
              <a:ext uri="{FF2B5EF4-FFF2-40B4-BE49-F238E27FC236}">
                <a16:creationId xmlns:a16="http://schemas.microsoft.com/office/drawing/2014/main" id="{C54503A2-4475-4016-BD94-393361840989}"/>
              </a:ext>
            </a:extLst>
          </p:cNvPr>
          <p:cNvSpPr/>
          <p:nvPr userDrawn="1"/>
        </p:nvSpPr>
        <p:spPr>
          <a:xfrm>
            <a:off x="172078" y="0"/>
            <a:ext cx="417844"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1441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62050" y="290220"/>
            <a:ext cx="10515600" cy="1325563"/>
          </a:xfrm>
        </p:spPr>
        <p:txBody>
          <a:bodyPr/>
          <a:lstStyle>
            <a:lvl1pPr>
              <a:defRPr b="1">
                <a:solidFill>
                  <a:srgbClr val="6C8EAD"/>
                </a:solidFill>
                <a:latin typeface="+mj-lt"/>
              </a:defRPr>
            </a:lvl1pPr>
          </a:lstStyle>
          <a:p>
            <a:r>
              <a:rPr lang="en-US" dirty="0"/>
              <a:t>Click to edit Master title style</a:t>
            </a:r>
          </a:p>
        </p:txBody>
      </p:sp>
      <p:sp>
        <p:nvSpPr>
          <p:cNvPr id="3" name="Content Placeholder 2"/>
          <p:cNvSpPr>
            <a:spLocks noGrp="1"/>
          </p:cNvSpPr>
          <p:nvPr>
            <p:ph sz="half" idx="1"/>
          </p:nvPr>
        </p:nvSpPr>
        <p:spPr>
          <a:xfrm>
            <a:off x="1162050" y="1841500"/>
            <a:ext cx="5181600" cy="4351338"/>
          </a:xfrm>
        </p:spPr>
        <p:txBody>
          <a:bodyPr/>
          <a:lstStyle>
            <a:lvl1pPr marL="0" indent="0">
              <a:buNone/>
              <a:defRPr b="1">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96050" y="1841500"/>
            <a:ext cx="5181600" cy="4351338"/>
          </a:xfrm>
        </p:spPr>
        <p:txBody>
          <a:bodyPr/>
          <a:lstStyle>
            <a:lvl1pPr marL="0" indent="0">
              <a:buNone/>
              <a:defRPr b="1">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9A68CD89-6E68-4AA2-A828-EBDD445C9D08}"/>
              </a:ext>
            </a:extLst>
          </p:cNvPr>
          <p:cNvSpPr/>
          <p:nvPr userDrawn="1"/>
        </p:nvSpPr>
        <p:spPr>
          <a:xfrm>
            <a:off x="172078" y="6067"/>
            <a:ext cx="41784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06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62050" y="290220"/>
            <a:ext cx="10515600" cy="1325563"/>
          </a:xfrm>
        </p:spPr>
        <p:txBody>
          <a:bodyPr/>
          <a:lstStyle>
            <a:lvl1pPr>
              <a:defRPr b="1">
                <a:solidFill>
                  <a:srgbClr val="6C8EAD"/>
                </a:solidFill>
                <a:latin typeface="+mj-lt"/>
              </a:defRPr>
            </a:lvl1pPr>
          </a:lstStyle>
          <a:p>
            <a:r>
              <a:rPr lang="en-US" dirty="0"/>
              <a:t>Click to edit Master title style</a:t>
            </a:r>
          </a:p>
        </p:txBody>
      </p:sp>
      <p:sp>
        <p:nvSpPr>
          <p:cNvPr id="3" name="Rectangle 2">
            <a:extLst>
              <a:ext uri="{FF2B5EF4-FFF2-40B4-BE49-F238E27FC236}">
                <a16:creationId xmlns:a16="http://schemas.microsoft.com/office/drawing/2014/main" id="{A2EA2422-F366-4B27-B09B-BF067B3B40CD}"/>
              </a:ext>
            </a:extLst>
          </p:cNvPr>
          <p:cNvSpPr/>
          <p:nvPr userDrawn="1"/>
        </p:nvSpPr>
        <p:spPr>
          <a:xfrm>
            <a:off x="172078" y="6067"/>
            <a:ext cx="41784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143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CDC234-2A40-4913-B4E5-432A531DF83B}"/>
              </a:ext>
            </a:extLst>
          </p:cNvPr>
          <p:cNvSpPr/>
          <p:nvPr userDrawn="1"/>
        </p:nvSpPr>
        <p:spPr>
          <a:xfrm>
            <a:off x="172078" y="6067"/>
            <a:ext cx="41784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6050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4588" y="457200"/>
            <a:ext cx="3932237" cy="1600200"/>
          </a:xfrm>
        </p:spPr>
        <p:txBody>
          <a:bodyPr anchor="b"/>
          <a:lstStyle>
            <a:lvl1pPr>
              <a:defRPr sz="3200" b="1">
                <a:solidFill>
                  <a:srgbClr val="6C8EAD"/>
                </a:solidFill>
                <a:latin typeface="+mj-lt"/>
              </a:defRPr>
            </a:lvl1pPr>
          </a:lstStyle>
          <a:p>
            <a:r>
              <a:rPr lang="en-US" dirty="0"/>
              <a:t>Click to edit Master title style</a:t>
            </a:r>
          </a:p>
        </p:txBody>
      </p:sp>
      <p:sp>
        <p:nvSpPr>
          <p:cNvPr id="3" name="Content Placeholder 2"/>
          <p:cNvSpPr>
            <a:spLocks noGrp="1"/>
          </p:cNvSpPr>
          <p:nvPr>
            <p:ph idx="1"/>
          </p:nvPr>
        </p:nvSpPr>
        <p:spPr>
          <a:xfrm>
            <a:off x="5373688" y="987425"/>
            <a:ext cx="6172200" cy="4873625"/>
          </a:xfrm>
        </p:spPr>
        <p:txBody>
          <a:bodyPr/>
          <a:lstStyle>
            <a:lvl1pPr marL="0" indent="0">
              <a:buNone/>
              <a:defRPr sz="3200" b="1">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4588" y="2057400"/>
            <a:ext cx="3932237" cy="3811588"/>
          </a:xfrm>
        </p:spPr>
        <p:txBody>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Rectangle 4">
            <a:extLst>
              <a:ext uri="{FF2B5EF4-FFF2-40B4-BE49-F238E27FC236}">
                <a16:creationId xmlns:a16="http://schemas.microsoft.com/office/drawing/2014/main" id="{231D2C91-8DFC-48FF-93BE-B08701C236D7}"/>
              </a:ext>
            </a:extLst>
          </p:cNvPr>
          <p:cNvSpPr/>
          <p:nvPr userDrawn="1"/>
        </p:nvSpPr>
        <p:spPr>
          <a:xfrm>
            <a:off x="172078" y="6067"/>
            <a:ext cx="41784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991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4588" y="457200"/>
            <a:ext cx="3932237" cy="1600200"/>
          </a:xfrm>
        </p:spPr>
        <p:txBody>
          <a:bodyPr anchor="b"/>
          <a:lstStyle>
            <a:lvl1pPr>
              <a:defRPr sz="3200" b="1">
                <a:solidFill>
                  <a:srgbClr val="6C8EAD"/>
                </a:solidFill>
                <a:latin typeface="+mj-lt"/>
              </a:defRPr>
            </a:lvl1pPr>
          </a:lstStyle>
          <a:p>
            <a:r>
              <a:rPr lang="en-US" dirty="0"/>
              <a:t>Click to edit Master title style</a:t>
            </a:r>
          </a:p>
        </p:txBody>
      </p:sp>
      <p:sp>
        <p:nvSpPr>
          <p:cNvPr id="3" name="Picture Placeholder 2"/>
          <p:cNvSpPr>
            <a:spLocks noGrp="1"/>
          </p:cNvSpPr>
          <p:nvPr>
            <p:ph type="pic" idx="1"/>
          </p:nvPr>
        </p:nvSpPr>
        <p:spPr>
          <a:xfrm>
            <a:off x="54879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144588" y="2057400"/>
            <a:ext cx="3932237" cy="3811588"/>
          </a:xfrm>
        </p:spPr>
        <p:txBody>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Rectangle 4">
            <a:extLst>
              <a:ext uri="{FF2B5EF4-FFF2-40B4-BE49-F238E27FC236}">
                <a16:creationId xmlns:a16="http://schemas.microsoft.com/office/drawing/2014/main" id="{83933835-AEAE-4AEC-9908-F6358BD0B7D3}"/>
              </a:ext>
            </a:extLst>
          </p:cNvPr>
          <p:cNvSpPr/>
          <p:nvPr userDrawn="1"/>
        </p:nvSpPr>
        <p:spPr>
          <a:xfrm>
            <a:off x="172078" y="6067"/>
            <a:ext cx="41784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451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62050" y="290220"/>
            <a:ext cx="10515600" cy="1325563"/>
          </a:xfrm>
        </p:spPr>
        <p:txBody>
          <a:bodyPr/>
          <a:lstStyle>
            <a:lvl1pPr>
              <a:defRPr b="1">
                <a:solidFill>
                  <a:srgbClr val="6C8EAD"/>
                </a:solidFill>
                <a:latin typeface="+mj-lt"/>
              </a:defRPr>
            </a:lvl1pPr>
          </a:lstStyle>
          <a:p>
            <a:r>
              <a:rPr lang="en-US" dirty="0"/>
              <a:t>Click to edit Master title style</a:t>
            </a:r>
          </a:p>
        </p:txBody>
      </p:sp>
      <p:sp>
        <p:nvSpPr>
          <p:cNvPr id="3" name="Vertical Text Placeholder 2"/>
          <p:cNvSpPr>
            <a:spLocks noGrp="1"/>
          </p:cNvSpPr>
          <p:nvPr>
            <p:ph type="body" orient="vert" idx="1"/>
          </p:nvPr>
        </p:nvSpPr>
        <p:spPr>
          <a:xfrm>
            <a:off x="1162050" y="1810397"/>
            <a:ext cx="10515600" cy="4351338"/>
          </a:xfrm>
        </p:spPr>
        <p:txBody>
          <a:bodyPr vert="eaVert"/>
          <a:lstStyle>
            <a:lvl1pPr marL="0" indent="0">
              <a:buNone/>
              <a:defRPr b="1">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057D01E-9C69-40DC-A3C5-4380D2AA880A}"/>
              </a:ext>
            </a:extLst>
          </p:cNvPr>
          <p:cNvSpPr/>
          <p:nvPr userDrawn="1"/>
        </p:nvSpPr>
        <p:spPr>
          <a:xfrm>
            <a:off x="172078" y="6067"/>
            <a:ext cx="41784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302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86850" y="365125"/>
            <a:ext cx="2628900" cy="5811838"/>
          </a:xfrm>
        </p:spPr>
        <p:txBody>
          <a:bodyPr vert="eaVert"/>
          <a:lstStyle>
            <a:lvl1pPr>
              <a:defRPr b="1">
                <a:solidFill>
                  <a:srgbClr val="6C8EAD"/>
                </a:solidFill>
                <a:latin typeface="+mj-lt"/>
              </a:defRPr>
            </a:lvl1pPr>
          </a:lstStyle>
          <a:p>
            <a:r>
              <a:rPr lang="en-US" dirty="0"/>
              <a:t>Click to edit Master title style</a:t>
            </a:r>
          </a:p>
        </p:txBody>
      </p:sp>
      <p:sp>
        <p:nvSpPr>
          <p:cNvPr id="3" name="Vertical Text Placeholder 2"/>
          <p:cNvSpPr>
            <a:spLocks noGrp="1"/>
          </p:cNvSpPr>
          <p:nvPr>
            <p:ph type="body" orient="vert" idx="1"/>
          </p:nvPr>
        </p:nvSpPr>
        <p:spPr>
          <a:xfrm>
            <a:off x="1162050" y="365125"/>
            <a:ext cx="7734300" cy="5811838"/>
          </a:xfrm>
        </p:spPr>
        <p:txBody>
          <a:bodyPr vert="eaVert"/>
          <a:lstStyle>
            <a:lvl1pPr marL="0" indent="0">
              <a:buNone/>
              <a:defRPr b="1">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9348332B-05B3-4F52-8946-0958B0C2E74F}"/>
              </a:ext>
            </a:extLst>
          </p:cNvPr>
          <p:cNvSpPr/>
          <p:nvPr userDrawn="1"/>
        </p:nvSpPr>
        <p:spPr>
          <a:xfrm>
            <a:off x="172078" y="6067"/>
            <a:ext cx="41784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87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65CAD34-AE9C-234F-AD53-165F25922D27}"/>
              </a:ext>
            </a:extLst>
          </p:cNvPr>
          <p:cNvSpPr>
            <a:spLocks noGrp="1"/>
          </p:cNvSpPr>
          <p:nvPr>
            <p:ph type="title"/>
          </p:nvPr>
        </p:nvSpPr>
        <p:spPr bwMode="auto">
          <a:xfrm>
            <a:off x="1143000" y="290513"/>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1C7FA79-4630-F349-8771-055376AF7B1D}"/>
              </a:ext>
            </a:extLst>
          </p:cNvPr>
          <p:cNvSpPr>
            <a:spLocks noGrp="1"/>
          </p:cNvSpPr>
          <p:nvPr>
            <p:ph type="body" idx="1"/>
          </p:nvPr>
        </p:nvSpPr>
        <p:spPr bwMode="auto">
          <a:xfrm>
            <a:off x="1143000" y="1809750"/>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46" r:id="rId11"/>
  </p:sldLayoutIdLst>
  <p:txStyles>
    <p:titleStyle>
      <a:lvl1pPr algn="l" rtl="0" eaLnBrk="0" fontAlgn="base" hangingPunct="0">
        <a:lnSpc>
          <a:spcPct val="90000"/>
        </a:lnSpc>
        <a:spcBef>
          <a:spcPct val="0"/>
        </a:spcBef>
        <a:spcAft>
          <a:spcPct val="0"/>
        </a:spcAft>
        <a:defRPr sz="4400" kern="1200">
          <a:solidFill>
            <a:srgbClr val="6C8EAD"/>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5pPr>
      <a:lvl6pPr marL="457200" algn="l" rtl="0" fontAlgn="base">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6pPr>
      <a:lvl7pPr marL="914400" algn="l" rtl="0" fontAlgn="base">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7pPr>
      <a:lvl8pPr marL="1371600" algn="l" rtl="0" fontAlgn="base">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8pPr>
      <a:lvl9pPr marL="1828800" algn="l" rtl="0" fontAlgn="base">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9pPr>
    </p:titleStyle>
    <p:bodyStyle>
      <a:lvl1pPr marL="342900" indent="-342900" algn="l" rtl="0" eaLnBrk="0" fontAlgn="base" hangingPunct="0">
        <a:lnSpc>
          <a:spcPct val="90000"/>
        </a:lnSpc>
        <a:spcBef>
          <a:spcPts val="1000"/>
        </a:spcBef>
        <a:spcAft>
          <a:spcPct val="0"/>
        </a:spcAft>
        <a:buFont typeface="Arial" panose="020B0604020202020204" pitchFamily="34" charset="0"/>
        <a:defRPr sz="2800" b="1" kern="1200">
          <a:solidFill>
            <a:schemeClr val="tx1"/>
          </a:solidFill>
          <a:latin typeface="NewsGoth BdXCn BT" panose="020B0608020202050204"/>
          <a:ea typeface="ＭＳ Ｐゴシック" charset="0"/>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NewsGoth BdXCn BT" panose="020B0608020202050204"/>
          <a:ea typeface="ＭＳ Ｐゴシック" charset="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NewsGoth BdXCn BT" panose="020B0608020202050204"/>
          <a:ea typeface="ＭＳ Ｐゴシック" charset="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NewsGoth BdXCn BT" panose="020B0608020202050204"/>
          <a:ea typeface="ＭＳ Ｐゴシック" charset="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NewsGoth BdXCn BT" panose="020B0608020202050204"/>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5.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hyperlink" Target="https://www.unicef.org/nutrition/files/Unicef_Nutrition_Strategy.pdf" TargetMode="Externa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hyperlink" Target="https://doi.org/10.1016/S0140-6736(13)60937-X" TargetMode="Externa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6.jp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hyperlink" Target="https://doi.org/10.1136/bmj.h4173" TargetMode="Externa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7.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allafrica.com/download/resource/main/main/idatcs/00061909:1334aaf2ee035d9ded4117e118df8a79.pdf" TargetMode="External"/><Relationship Id="rId3" Type="http://schemas.openxmlformats.org/officeDocument/2006/relationships/tags" Target="../tags/tag47.xml"/><Relationship Id="rId7" Type="http://schemas.openxmlformats.org/officeDocument/2006/relationships/image" Target="../media/image8.jpe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48.xml"/></Relationships>
</file>

<file path=ppt/slides/_rels/slide14.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hyperlink" Target="https://scalingupnutrition.org/fr/nutrition/nutrition-et-objectifs-de-developpement-durable/" TargetMode="Externa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9.jpe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hyperlink" Target="https://allafrica.com/download/resource/main/main/idatcs/00061909:1334aaf2ee035d9ded4117e118df8a79.pdf" TargetMode="Externa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hyperlink" Target="https://www.thelancet.com/series/maternal-and-child-nutrition" TargetMode="Externa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64.xml"/></Relationships>
</file>

<file path=ppt/slides/_rels/slide21.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10.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notesSlide" Target="../notesSlides/notesSlide20.xml"/><Relationship Id="rId5" Type="http://schemas.openxmlformats.org/officeDocument/2006/relationships/slideLayout" Target="../slideLayouts/slideLayout4.xml"/><Relationship Id="rId4" Type="http://schemas.openxmlformats.org/officeDocument/2006/relationships/tags" Target="../tags/tag68.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1.xml"/><Relationship Id="rId7" Type="http://schemas.openxmlformats.org/officeDocument/2006/relationships/tags" Target="../tags/tag7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10" Type="http://schemas.openxmlformats.org/officeDocument/2006/relationships/image" Target="../media/image11.png"/><Relationship Id="rId4" Type="http://schemas.openxmlformats.org/officeDocument/2006/relationships/tags" Target="../tags/tag72.xml"/><Relationship Id="rId9"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78.xml"/><Relationship Id="rId7" Type="http://schemas.openxmlformats.org/officeDocument/2006/relationships/notesSlide" Target="../notesSlides/notesSlide2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slideLayout" Target="../slideLayouts/slideLayout2.xml"/><Relationship Id="rId5" Type="http://schemas.openxmlformats.org/officeDocument/2006/relationships/tags" Target="../tags/tag80.xml"/><Relationship Id="rId4" Type="http://schemas.openxmlformats.org/officeDocument/2006/relationships/tags" Target="../tags/tag79.xml"/></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83.xml"/><Relationship Id="rId7" Type="http://schemas.openxmlformats.org/officeDocument/2006/relationships/notesSlide" Target="../notesSlides/notesSlide2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2.xml"/><Relationship Id="rId5" Type="http://schemas.openxmlformats.org/officeDocument/2006/relationships/tags" Target="../tags/tag85.xml"/><Relationship Id="rId4" Type="http://schemas.openxmlformats.org/officeDocument/2006/relationships/tags" Target="../tags/tag84.xml"/></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88.xml"/><Relationship Id="rId7" Type="http://schemas.openxmlformats.org/officeDocument/2006/relationships/notesSlide" Target="../notesSlides/notesSlide24.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Layout" Target="../slideLayouts/slideLayout2.xml"/><Relationship Id="rId5" Type="http://schemas.openxmlformats.org/officeDocument/2006/relationships/tags" Target="../tags/tag90.xml"/><Relationship Id="rId4" Type="http://schemas.openxmlformats.org/officeDocument/2006/relationships/tags" Target="../tags/tag89.xml"/></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93.xml"/><Relationship Id="rId7" Type="http://schemas.openxmlformats.org/officeDocument/2006/relationships/notesSlide" Target="../notesSlides/notesSlide25.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2.xml"/><Relationship Id="rId5" Type="http://schemas.openxmlformats.org/officeDocument/2006/relationships/tags" Target="../tags/tag95.xml"/><Relationship Id="rId4" Type="http://schemas.openxmlformats.org/officeDocument/2006/relationships/tags" Target="../tags/tag94.xml"/></Relationships>
</file>

<file path=ppt/slides/_rels/slide27.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01.xml"/><Relationship Id="rId7" Type="http://schemas.openxmlformats.org/officeDocument/2006/relationships/notesSlide" Target="../notesSlides/notesSlide27.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slideLayout" Target="../slideLayouts/slideLayout2.xml"/><Relationship Id="rId5" Type="http://schemas.openxmlformats.org/officeDocument/2006/relationships/tags" Target="../tags/tag103.xml"/><Relationship Id="rId4" Type="http://schemas.openxmlformats.org/officeDocument/2006/relationships/tags" Target="../tags/tag102.xml"/></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06.xml"/><Relationship Id="rId7" Type="http://schemas.openxmlformats.org/officeDocument/2006/relationships/notesSlide" Target="../notesSlides/notesSlide28.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slideLayout" Target="../slideLayouts/slideLayout2.xml"/><Relationship Id="rId5" Type="http://schemas.openxmlformats.org/officeDocument/2006/relationships/tags" Target="../tags/tag108.xml"/><Relationship Id="rId4" Type="http://schemas.openxmlformats.org/officeDocument/2006/relationships/tags" Target="../tags/tag10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11.xml"/><Relationship Id="rId7" Type="http://schemas.openxmlformats.org/officeDocument/2006/relationships/notesSlide" Target="../notesSlides/notesSlide29.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slideLayout" Target="../slideLayouts/slideLayout2.xml"/><Relationship Id="rId5" Type="http://schemas.openxmlformats.org/officeDocument/2006/relationships/tags" Target="../tags/tag113.xml"/><Relationship Id="rId4" Type="http://schemas.openxmlformats.org/officeDocument/2006/relationships/tags" Target="../tags/tag112.xml"/></Relationships>
</file>

<file path=ppt/slides/_rels/slide31.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hyperlink" Target="https://www.who.int/nutrition/global-target-2025/discussion-paper-extension-targets-2030.pdf#page=12" TargetMode="Externa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11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image" Target="../media/image19.png"/><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19.png"/><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slideLayout" Target="../slideLayouts/slideLayout2.xml"/><Relationship Id="rId3" Type="http://schemas.openxmlformats.org/officeDocument/2006/relationships/tags" Target="../tags/tag125.xml"/><Relationship Id="rId7" Type="http://schemas.openxmlformats.org/officeDocument/2006/relationships/tags" Target="../tags/tag129.xml"/><Relationship Id="rId12" Type="http://schemas.openxmlformats.org/officeDocument/2006/relationships/tags" Target="../tags/tag134.xml"/><Relationship Id="rId2" Type="http://schemas.openxmlformats.org/officeDocument/2006/relationships/tags" Target="../tags/tag124.xml"/><Relationship Id="rId16" Type="http://schemas.openxmlformats.org/officeDocument/2006/relationships/image" Target="../media/image20.png"/><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tags" Target="../tags/tag133.xml"/><Relationship Id="rId5" Type="http://schemas.openxmlformats.org/officeDocument/2006/relationships/tags" Target="../tags/tag127.xml"/><Relationship Id="rId15" Type="http://schemas.openxmlformats.org/officeDocument/2006/relationships/image" Target="../media/image19.png"/><Relationship Id="rId10" Type="http://schemas.openxmlformats.org/officeDocument/2006/relationships/tags" Target="../tags/tag132.xml"/><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19.png"/><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40.xml"/><Relationship Id="rId7" Type="http://schemas.openxmlformats.org/officeDocument/2006/relationships/tags" Target="../tags/tag144.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image" Target="../media/image21.png"/><Relationship Id="rId5" Type="http://schemas.openxmlformats.org/officeDocument/2006/relationships/tags" Target="../tags/tag142.xml"/><Relationship Id="rId10" Type="http://schemas.openxmlformats.org/officeDocument/2006/relationships/image" Target="../media/image19.png"/><Relationship Id="rId4" Type="http://schemas.openxmlformats.org/officeDocument/2006/relationships/tags" Target="../tags/tag141.xml"/><Relationship Id="rId9"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8" Type="http://schemas.openxmlformats.org/officeDocument/2006/relationships/tags" Target="../tags/tag152.xml"/><Relationship Id="rId13" Type="http://schemas.openxmlformats.org/officeDocument/2006/relationships/tags" Target="../tags/tag157.xml"/><Relationship Id="rId18" Type="http://schemas.openxmlformats.org/officeDocument/2006/relationships/tags" Target="../tags/tag162.xml"/><Relationship Id="rId3" Type="http://schemas.openxmlformats.org/officeDocument/2006/relationships/tags" Target="../tags/tag147.xml"/><Relationship Id="rId21" Type="http://schemas.openxmlformats.org/officeDocument/2006/relationships/notesSlide" Target="../notesSlides/notesSlide36.xml"/><Relationship Id="rId7" Type="http://schemas.openxmlformats.org/officeDocument/2006/relationships/tags" Target="../tags/tag151.xml"/><Relationship Id="rId12" Type="http://schemas.openxmlformats.org/officeDocument/2006/relationships/tags" Target="../tags/tag156.xml"/><Relationship Id="rId17" Type="http://schemas.openxmlformats.org/officeDocument/2006/relationships/tags" Target="../tags/tag161.xml"/><Relationship Id="rId2" Type="http://schemas.openxmlformats.org/officeDocument/2006/relationships/tags" Target="../tags/tag146.xml"/><Relationship Id="rId16" Type="http://schemas.openxmlformats.org/officeDocument/2006/relationships/tags" Target="../tags/tag160.xml"/><Relationship Id="rId20" Type="http://schemas.openxmlformats.org/officeDocument/2006/relationships/slideLayout" Target="../slideLayouts/slideLayout2.xml"/><Relationship Id="rId1" Type="http://schemas.openxmlformats.org/officeDocument/2006/relationships/tags" Target="../tags/tag145.xml"/><Relationship Id="rId6" Type="http://schemas.openxmlformats.org/officeDocument/2006/relationships/tags" Target="../tags/tag150.xml"/><Relationship Id="rId11" Type="http://schemas.openxmlformats.org/officeDocument/2006/relationships/tags" Target="../tags/tag155.xml"/><Relationship Id="rId5" Type="http://schemas.openxmlformats.org/officeDocument/2006/relationships/tags" Target="../tags/tag149.xml"/><Relationship Id="rId15" Type="http://schemas.openxmlformats.org/officeDocument/2006/relationships/tags" Target="../tags/tag159.xml"/><Relationship Id="rId23" Type="http://schemas.openxmlformats.org/officeDocument/2006/relationships/image" Target="../media/image19.png"/><Relationship Id="rId10" Type="http://schemas.openxmlformats.org/officeDocument/2006/relationships/tags" Target="../tags/tag154.xml"/><Relationship Id="rId19" Type="http://schemas.openxmlformats.org/officeDocument/2006/relationships/tags" Target="../tags/tag163.xml"/><Relationship Id="rId4" Type="http://schemas.openxmlformats.org/officeDocument/2006/relationships/tags" Target="../tags/tag148.xml"/><Relationship Id="rId9" Type="http://schemas.openxmlformats.org/officeDocument/2006/relationships/tags" Target="../tags/tag153.xml"/><Relationship Id="rId14" Type="http://schemas.openxmlformats.org/officeDocument/2006/relationships/tags" Target="../tags/tag158.xml"/><Relationship Id="rId22"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164.xml"/></Relationships>
</file>

<file path=ppt/slides/_rels/slide39.xml.rels><?xml version="1.0" encoding="UTF-8" standalone="yes"?>
<Relationships xmlns="http://schemas.openxmlformats.org/package/2006/relationships"><Relationship Id="rId8" Type="http://schemas.openxmlformats.org/officeDocument/2006/relationships/tags" Target="../tags/tag172.xml"/><Relationship Id="rId13" Type="http://schemas.openxmlformats.org/officeDocument/2006/relationships/tags" Target="../tags/tag177.xml"/><Relationship Id="rId18" Type="http://schemas.openxmlformats.org/officeDocument/2006/relationships/tags" Target="../tags/tag182.xml"/><Relationship Id="rId26" Type="http://schemas.openxmlformats.org/officeDocument/2006/relationships/tags" Target="../tags/tag190.xml"/><Relationship Id="rId39" Type="http://schemas.openxmlformats.org/officeDocument/2006/relationships/image" Target="../media/image29.png"/><Relationship Id="rId3" Type="http://schemas.openxmlformats.org/officeDocument/2006/relationships/tags" Target="../tags/tag167.xml"/><Relationship Id="rId21" Type="http://schemas.openxmlformats.org/officeDocument/2006/relationships/tags" Target="../tags/tag185.xml"/><Relationship Id="rId34" Type="http://schemas.openxmlformats.org/officeDocument/2006/relationships/image" Target="../media/image24.png"/><Relationship Id="rId42" Type="http://schemas.openxmlformats.org/officeDocument/2006/relationships/image" Target="../media/image32.png"/><Relationship Id="rId47" Type="http://schemas.openxmlformats.org/officeDocument/2006/relationships/image" Target="../media/image37.png"/><Relationship Id="rId7" Type="http://schemas.openxmlformats.org/officeDocument/2006/relationships/tags" Target="../tags/tag171.xml"/><Relationship Id="rId12" Type="http://schemas.openxmlformats.org/officeDocument/2006/relationships/tags" Target="../tags/tag176.xml"/><Relationship Id="rId17" Type="http://schemas.openxmlformats.org/officeDocument/2006/relationships/tags" Target="../tags/tag181.xml"/><Relationship Id="rId25" Type="http://schemas.openxmlformats.org/officeDocument/2006/relationships/tags" Target="../tags/tag189.xml"/><Relationship Id="rId33" Type="http://schemas.openxmlformats.org/officeDocument/2006/relationships/image" Target="../media/image23.png"/><Relationship Id="rId38" Type="http://schemas.openxmlformats.org/officeDocument/2006/relationships/image" Target="../media/image28.png"/><Relationship Id="rId46" Type="http://schemas.openxmlformats.org/officeDocument/2006/relationships/image" Target="../media/image36.png"/><Relationship Id="rId2" Type="http://schemas.openxmlformats.org/officeDocument/2006/relationships/tags" Target="../tags/tag166.xml"/><Relationship Id="rId16" Type="http://schemas.openxmlformats.org/officeDocument/2006/relationships/tags" Target="../tags/tag180.xml"/><Relationship Id="rId20" Type="http://schemas.openxmlformats.org/officeDocument/2006/relationships/tags" Target="../tags/tag184.xml"/><Relationship Id="rId29" Type="http://schemas.openxmlformats.org/officeDocument/2006/relationships/tags" Target="../tags/tag193.xml"/><Relationship Id="rId41" Type="http://schemas.openxmlformats.org/officeDocument/2006/relationships/image" Target="../media/image31.png"/><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tags" Target="../tags/tag175.xml"/><Relationship Id="rId24" Type="http://schemas.openxmlformats.org/officeDocument/2006/relationships/tags" Target="../tags/tag188.xml"/><Relationship Id="rId32" Type="http://schemas.openxmlformats.org/officeDocument/2006/relationships/notesSlide" Target="../notesSlides/notesSlide38.xml"/><Relationship Id="rId37" Type="http://schemas.openxmlformats.org/officeDocument/2006/relationships/image" Target="../media/image27.png"/><Relationship Id="rId40" Type="http://schemas.openxmlformats.org/officeDocument/2006/relationships/image" Target="../media/image30.png"/><Relationship Id="rId45" Type="http://schemas.openxmlformats.org/officeDocument/2006/relationships/image" Target="../media/image35.png"/><Relationship Id="rId5" Type="http://schemas.openxmlformats.org/officeDocument/2006/relationships/tags" Target="../tags/tag169.xml"/><Relationship Id="rId15" Type="http://schemas.openxmlformats.org/officeDocument/2006/relationships/tags" Target="../tags/tag179.xml"/><Relationship Id="rId23" Type="http://schemas.openxmlformats.org/officeDocument/2006/relationships/tags" Target="../tags/tag187.xml"/><Relationship Id="rId28" Type="http://schemas.openxmlformats.org/officeDocument/2006/relationships/tags" Target="../tags/tag192.xml"/><Relationship Id="rId36" Type="http://schemas.openxmlformats.org/officeDocument/2006/relationships/image" Target="../media/image26.png"/><Relationship Id="rId10" Type="http://schemas.openxmlformats.org/officeDocument/2006/relationships/tags" Target="../tags/tag174.xml"/><Relationship Id="rId19" Type="http://schemas.openxmlformats.org/officeDocument/2006/relationships/tags" Target="../tags/tag183.xml"/><Relationship Id="rId31" Type="http://schemas.openxmlformats.org/officeDocument/2006/relationships/slideLayout" Target="../slideLayouts/slideLayout2.xml"/><Relationship Id="rId44" Type="http://schemas.openxmlformats.org/officeDocument/2006/relationships/image" Target="../media/image34.png"/><Relationship Id="rId4" Type="http://schemas.openxmlformats.org/officeDocument/2006/relationships/tags" Target="../tags/tag168.xml"/><Relationship Id="rId9" Type="http://schemas.openxmlformats.org/officeDocument/2006/relationships/tags" Target="../tags/tag173.xml"/><Relationship Id="rId14" Type="http://schemas.openxmlformats.org/officeDocument/2006/relationships/tags" Target="../tags/tag178.xml"/><Relationship Id="rId22" Type="http://schemas.openxmlformats.org/officeDocument/2006/relationships/tags" Target="../tags/tag186.xml"/><Relationship Id="rId27" Type="http://schemas.openxmlformats.org/officeDocument/2006/relationships/tags" Target="../tags/tag191.xml"/><Relationship Id="rId30" Type="http://schemas.openxmlformats.org/officeDocument/2006/relationships/tags" Target="../tags/tag194.xml"/><Relationship Id="rId35" Type="http://schemas.openxmlformats.org/officeDocument/2006/relationships/image" Target="../media/image25.png"/><Relationship Id="rId43" Type="http://schemas.openxmlformats.org/officeDocument/2006/relationships/image" Target="../media/image33.png"/><Relationship Id="rId48"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40.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image" Target="../media/image39.png"/><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198.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0.xml"/><Relationship Id="rId1" Type="http://schemas.openxmlformats.org/officeDocument/2006/relationships/tags" Target="../tags/tag199.xml"/><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5" Type="http://schemas.openxmlformats.org/officeDocument/2006/relationships/notesSlide" Target="../notesSlides/notesSlide42.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notesSlide" Target="../notesSlides/notesSlide43.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hyperlink" Target="https://mqsunplus.path.org/wp-content/uploads/2020/08/Yemen-MSNAP-FINAL_29April2020.pdf" TargetMode="Externa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image" Target="../media/image40.png"/><Relationship Id="rId5" Type="http://schemas.openxmlformats.org/officeDocument/2006/relationships/notesSlide" Target="../notesSlides/notesSlide44.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5" Type="http://schemas.openxmlformats.org/officeDocument/2006/relationships/notesSlide" Target="../notesSlides/notesSlide45.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4.xml"/><Relationship Id="rId1" Type="http://schemas.openxmlformats.org/officeDocument/2006/relationships/tags" Target="../tags/tag213.xml"/><Relationship Id="rId4"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215.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7.xml"/><Relationship Id="rId1" Type="http://schemas.openxmlformats.org/officeDocument/2006/relationships/tags" Target="../tags/tag216.xml"/><Relationship Id="rId4"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2.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slideLayout" Target="../slideLayouts/slideLayout2.xml"/><Relationship Id="rId5" Type="http://schemas.openxmlformats.org/officeDocument/2006/relationships/tags" Target="../tags/tag18.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s>
</file>

<file path=ppt/slides/_rels/slide50.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image" Target="../media/image41.png"/><Relationship Id="rId5" Type="http://schemas.openxmlformats.org/officeDocument/2006/relationships/notesSlide" Target="../notesSlides/notesSlide49.xml"/><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tags" Target="../tags/tag228.xml"/><Relationship Id="rId13" Type="http://schemas.openxmlformats.org/officeDocument/2006/relationships/notesSlide" Target="../notesSlides/notesSlide50.xml"/><Relationship Id="rId3" Type="http://schemas.openxmlformats.org/officeDocument/2006/relationships/tags" Target="../tags/tag223.xml"/><Relationship Id="rId7" Type="http://schemas.openxmlformats.org/officeDocument/2006/relationships/tags" Target="../tags/tag227.xml"/><Relationship Id="rId12" Type="http://schemas.openxmlformats.org/officeDocument/2006/relationships/slideLayout" Target="../slideLayouts/slideLayout2.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tags" Target="../tags/tag226.xml"/><Relationship Id="rId11" Type="http://schemas.openxmlformats.org/officeDocument/2006/relationships/tags" Target="../tags/tag231.xml"/><Relationship Id="rId5" Type="http://schemas.openxmlformats.org/officeDocument/2006/relationships/tags" Target="../tags/tag225.xml"/><Relationship Id="rId15" Type="http://schemas.openxmlformats.org/officeDocument/2006/relationships/image" Target="../media/image43.svg"/><Relationship Id="rId10" Type="http://schemas.openxmlformats.org/officeDocument/2006/relationships/tags" Target="../tags/tag230.xml"/><Relationship Id="rId4" Type="http://schemas.openxmlformats.org/officeDocument/2006/relationships/tags" Target="../tags/tag224.xml"/><Relationship Id="rId9" Type="http://schemas.openxmlformats.org/officeDocument/2006/relationships/tags" Target="../tags/tag229.xml"/><Relationship Id="rId14" Type="http://schemas.openxmlformats.org/officeDocument/2006/relationships/image" Target="../media/image42.png"/></Relationships>
</file>

<file path=ppt/slides/_rels/slide52.xml.rels><?xml version="1.0" encoding="UTF-8" standalone="yes"?>
<Relationships xmlns="http://schemas.openxmlformats.org/package/2006/relationships"><Relationship Id="rId8" Type="http://schemas.openxmlformats.org/officeDocument/2006/relationships/tags" Target="../tags/tag239.xml"/><Relationship Id="rId13" Type="http://schemas.openxmlformats.org/officeDocument/2006/relationships/image" Target="../media/image42.png"/><Relationship Id="rId3" Type="http://schemas.openxmlformats.org/officeDocument/2006/relationships/tags" Target="../tags/tag234.xml"/><Relationship Id="rId7" Type="http://schemas.openxmlformats.org/officeDocument/2006/relationships/tags" Target="../tags/tag238.xml"/><Relationship Id="rId12" Type="http://schemas.openxmlformats.org/officeDocument/2006/relationships/notesSlide" Target="../notesSlides/notesSlide51.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slideLayout" Target="../slideLayouts/slideLayout2.xml"/><Relationship Id="rId5" Type="http://schemas.openxmlformats.org/officeDocument/2006/relationships/tags" Target="../tags/tag236.xml"/><Relationship Id="rId10" Type="http://schemas.openxmlformats.org/officeDocument/2006/relationships/tags" Target="../tags/tag241.xml"/><Relationship Id="rId4" Type="http://schemas.openxmlformats.org/officeDocument/2006/relationships/tags" Target="../tags/tag235.xml"/><Relationship Id="rId9" Type="http://schemas.openxmlformats.org/officeDocument/2006/relationships/tags" Target="../tags/tag240.xml"/><Relationship Id="rId14" Type="http://schemas.openxmlformats.org/officeDocument/2006/relationships/image" Target="../media/image43.svg"/></Relationships>
</file>

<file path=ppt/slides/_rels/slide53.xml.rels><?xml version="1.0" encoding="UTF-8" standalone="yes"?>
<Relationships xmlns="http://schemas.openxmlformats.org/package/2006/relationships"><Relationship Id="rId8" Type="http://schemas.openxmlformats.org/officeDocument/2006/relationships/tags" Target="../tags/tag249.xml"/><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tags" Target="../tags/tag244.xml"/><Relationship Id="rId7" Type="http://schemas.openxmlformats.org/officeDocument/2006/relationships/tags" Target="../tags/tag248.xml"/><Relationship Id="rId12" Type="http://schemas.openxmlformats.org/officeDocument/2006/relationships/notesSlide" Target="../notesSlides/notesSlide52.xml"/><Relationship Id="rId17" Type="http://schemas.openxmlformats.org/officeDocument/2006/relationships/image" Target="../media/image48.png"/><Relationship Id="rId2" Type="http://schemas.openxmlformats.org/officeDocument/2006/relationships/tags" Target="../tags/tag243.xml"/><Relationship Id="rId16" Type="http://schemas.openxmlformats.org/officeDocument/2006/relationships/image" Target="../media/image47.jpeg"/><Relationship Id="rId1" Type="http://schemas.openxmlformats.org/officeDocument/2006/relationships/tags" Target="../tags/tag242.xml"/><Relationship Id="rId6" Type="http://schemas.openxmlformats.org/officeDocument/2006/relationships/tags" Target="../tags/tag247.xml"/><Relationship Id="rId11" Type="http://schemas.openxmlformats.org/officeDocument/2006/relationships/slideLayout" Target="../slideLayouts/slideLayout11.xml"/><Relationship Id="rId5" Type="http://schemas.openxmlformats.org/officeDocument/2006/relationships/tags" Target="../tags/tag246.xml"/><Relationship Id="rId15" Type="http://schemas.openxmlformats.org/officeDocument/2006/relationships/image" Target="../media/image46.png"/><Relationship Id="rId10" Type="http://schemas.openxmlformats.org/officeDocument/2006/relationships/tags" Target="../tags/tag251.xml"/><Relationship Id="rId19" Type="http://schemas.openxmlformats.org/officeDocument/2006/relationships/image" Target="../media/image50.png"/><Relationship Id="rId4" Type="http://schemas.openxmlformats.org/officeDocument/2006/relationships/tags" Target="../tags/tag245.xml"/><Relationship Id="rId9" Type="http://schemas.openxmlformats.org/officeDocument/2006/relationships/tags" Target="../tags/tag250.xml"/><Relationship Id="rId14" Type="http://schemas.openxmlformats.org/officeDocument/2006/relationships/image" Target="../media/image45.gif"/></Relationships>
</file>

<file path=ppt/slides/_rels/slide6.xml.rels><?xml version="1.0" encoding="UTF-8" standalone="yes"?>
<Relationships xmlns="http://schemas.openxmlformats.org/package/2006/relationships"><Relationship Id="rId8" Type="http://schemas.openxmlformats.org/officeDocument/2006/relationships/hyperlink" Target="https://www.ifpri.org/cdmref/p15738coll2/id/130681/filename/130892.pdf" TargetMode="External"/><Relationship Id="rId3" Type="http://schemas.openxmlformats.org/officeDocument/2006/relationships/tags" Target="../tags/tag26.xml"/><Relationship Id="rId7" Type="http://schemas.openxmlformats.org/officeDocument/2006/relationships/image" Target="../media/image3.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27.xml"/><Relationship Id="rId9" Type="http://schemas.openxmlformats.org/officeDocument/2006/relationships/hyperlink" Target="https://doi.org/10.1016/S0140-6736(13)60937-X" TargetMode="Externa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hyperlink" Target="https://www.who.int/nutgrowthdb/jme_brochure2015.pdf?ua=1" TargetMode="Externa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4.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hyperlink" Target="https://www.ifpri.org/cdmref/p15738coll2/id/130681/filename/130892.pdf" TargetMode="Externa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thelancet.com/series/ECD2016" TargetMode="External"/><Relationship Id="rId3" Type="http://schemas.openxmlformats.org/officeDocument/2006/relationships/slideLayout" Target="../slideLayouts/slideLayout2.xml"/><Relationship Id="rId7" Type="http://schemas.openxmlformats.org/officeDocument/2006/relationships/hyperlink" Target="https://www.thelancet.com/series/breastfeeding" TargetMode="Externa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hyperlink" Target="https://www.thelancet.com/series/maternal-and-child-nutrition" TargetMode="External"/><Relationship Id="rId5" Type="http://schemas.openxmlformats.org/officeDocument/2006/relationships/hyperlink" Target="https://www.thelancet.com/series/maternal-and-child-undernutrition" TargetMode="Externa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8BA4-4727-FC4D-94E0-FD3311BD8903}"/>
              </a:ext>
            </a:extLst>
          </p:cNvPr>
          <p:cNvSpPr>
            <a:spLocks noGrp="1"/>
          </p:cNvSpPr>
          <p:nvPr>
            <p:ph type="ctrTitle"/>
            <p:custDataLst>
              <p:tags r:id="rId1"/>
            </p:custDataLst>
          </p:nvPr>
        </p:nvSpPr>
        <p:spPr>
          <a:xfrm>
            <a:off x="0" y="1219200"/>
            <a:ext cx="12091987" cy="3186584"/>
          </a:xfrm>
        </p:spPr>
        <p:txBody>
          <a:bodyPr rtlCol="0">
            <a:normAutofit/>
          </a:bodyPr>
          <a:lstStyle/>
          <a:p>
            <a:pPr algn="ctr" eaLnBrk="1" fontAlgn="auto" hangingPunct="1">
              <a:spcAft>
                <a:spcPts val="0"/>
              </a:spcAft>
              <a:defRPr/>
            </a:pPr>
            <a:r>
              <a:rPr lang="fr-FR" sz="4800" b="1" dirty="0">
                <a:latin typeface="+mj-lt"/>
                <a:ea typeface="+mj-ea"/>
                <a:cs typeface="+mj-cs"/>
              </a:rPr>
              <a:t>Atelier d’orientation pour l’élaboration d’un plan multisectoriel de nutrition    </a:t>
            </a:r>
          </a:p>
        </p:txBody>
      </p:sp>
      <p:sp>
        <p:nvSpPr>
          <p:cNvPr id="22530" name="Subtitle 2">
            <a:extLst>
              <a:ext uri="{FF2B5EF4-FFF2-40B4-BE49-F238E27FC236}">
                <a16:creationId xmlns:a16="http://schemas.microsoft.com/office/drawing/2014/main" id="{44ACA375-6C7E-6540-8572-447A9F14AB06}"/>
              </a:ext>
            </a:extLst>
          </p:cNvPr>
          <p:cNvSpPr>
            <a:spLocks noGrp="1"/>
          </p:cNvSpPr>
          <p:nvPr>
            <p:ph type="subTitle" idx="1"/>
            <p:custDataLst>
              <p:tags r:id="rId2"/>
            </p:custDataLst>
          </p:nvPr>
        </p:nvSpPr>
        <p:spPr>
          <a:xfrm>
            <a:off x="0" y="4230410"/>
            <a:ext cx="12192000" cy="1655762"/>
          </a:xfrm>
        </p:spPr>
        <p:txBody>
          <a:bodyPr/>
          <a:lstStyle/>
          <a:p>
            <a:pPr algn="ctr" eaLnBrk="1" hangingPunct="1"/>
            <a:r>
              <a:rPr lang="fr-FR" altLang="en-US" sz="2800" dirty="0">
                <a:latin typeface="+mj-lt"/>
                <a:ea typeface="ＭＳ Ｐゴシック" panose="020B0600070205080204" pitchFamily="34" charset="-128"/>
              </a:rPr>
              <a:t>Date </a:t>
            </a:r>
          </a:p>
          <a:p>
            <a:pPr algn="ctr" eaLnBrk="1" hangingPunct="1"/>
            <a:r>
              <a:rPr lang="fr-FR" altLang="en-US" sz="2800" dirty="0">
                <a:latin typeface="+mj-lt"/>
                <a:ea typeface="ＭＳ Ｐゴシック" panose="020B0600070205080204" pitchFamily="34" charset="-128"/>
              </a:rPr>
              <a:t>Lieu de l’atelier</a:t>
            </a:r>
          </a:p>
          <a:p>
            <a:pPr algn="ctr" eaLnBrk="1" hangingPunct="1"/>
            <a:r>
              <a:rPr lang="fr-FR" altLang="en-US" sz="2800" dirty="0">
                <a:latin typeface="+mj-lt"/>
                <a:ea typeface="ＭＳ Ｐゴシック" panose="020B0600070205080204" pitchFamily="34" charset="-128"/>
              </a:rPr>
              <a:t>Ministère/organisme présentateur</a:t>
            </a:r>
          </a:p>
        </p:txBody>
      </p:sp>
      <p:sp>
        <p:nvSpPr>
          <p:cNvPr id="3" name="TextBox 2">
            <a:extLst>
              <a:ext uri="{FF2B5EF4-FFF2-40B4-BE49-F238E27FC236}">
                <a16:creationId xmlns:a16="http://schemas.microsoft.com/office/drawing/2014/main" id="{9CE1DF6B-34B6-4E37-983B-7D8AD76EF60F}"/>
              </a:ext>
            </a:extLst>
          </p:cNvPr>
          <p:cNvSpPr txBox="1"/>
          <p:nvPr>
            <p:custDataLst>
              <p:tags r:id="rId3"/>
            </p:custDataLst>
          </p:nvPr>
        </p:nvSpPr>
        <p:spPr>
          <a:xfrm>
            <a:off x="8721090" y="103361"/>
            <a:ext cx="3040380" cy="954107"/>
          </a:xfrm>
          <a:prstGeom prst="rect">
            <a:avLst/>
          </a:prstGeom>
          <a:noFill/>
        </p:spPr>
        <p:txBody>
          <a:bodyPr wrap="square" rtlCol="0" anchor="ctr">
            <a:spAutoFit/>
          </a:bodyPr>
          <a:lstStyle/>
          <a:p>
            <a:pPr algn="ctr"/>
            <a:r>
              <a:rPr lang="fr-FR" sz="2800" dirty="0">
                <a:solidFill>
                  <a:schemeClr val="bg1"/>
                </a:solidFill>
                <a:latin typeface="Arial Narrow" panose="020B0606020202030204" pitchFamily="34" charset="0"/>
              </a:rPr>
              <a:t>(EMBLEME</a:t>
            </a:r>
            <a:r>
              <a:rPr lang="fr-FR" sz="2800" dirty="0">
                <a:solidFill>
                  <a:srgbClr val="FF0000"/>
                </a:solidFill>
                <a:latin typeface="Arial Narrow" panose="020B0606020202030204" pitchFamily="34" charset="0"/>
              </a:rPr>
              <a:t> </a:t>
            </a:r>
            <a:r>
              <a:rPr lang="fr-FR" sz="2800" dirty="0">
                <a:solidFill>
                  <a:schemeClr val="bg1"/>
                </a:solidFill>
                <a:latin typeface="Arial Narrow" panose="020B0606020202030204" pitchFamily="34" charset="0"/>
              </a:rPr>
              <a:t>DU PAYS)</a:t>
            </a:r>
          </a:p>
        </p:txBody>
      </p:sp>
      <p:sp>
        <p:nvSpPr>
          <p:cNvPr id="4" name="TextBox 3">
            <a:extLst>
              <a:ext uri="{FF2B5EF4-FFF2-40B4-BE49-F238E27FC236}">
                <a16:creationId xmlns:a16="http://schemas.microsoft.com/office/drawing/2014/main" id="{45CEAD4E-0EC1-4D7C-A78A-565ED96C67C0}"/>
              </a:ext>
            </a:extLst>
          </p:cNvPr>
          <p:cNvSpPr txBox="1"/>
          <p:nvPr>
            <p:custDataLst>
              <p:tags r:id="rId4"/>
            </p:custDataLst>
          </p:nvPr>
        </p:nvSpPr>
        <p:spPr>
          <a:xfrm>
            <a:off x="-145819" y="5886172"/>
            <a:ext cx="3040380" cy="954107"/>
          </a:xfrm>
          <a:prstGeom prst="rect">
            <a:avLst/>
          </a:prstGeom>
          <a:noFill/>
        </p:spPr>
        <p:txBody>
          <a:bodyPr wrap="square" rtlCol="0" anchor="ctr">
            <a:spAutoFit/>
          </a:bodyPr>
          <a:lstStyle/>
          <a:p>
            <a:pPr algn="ctr"/>
            <a:r>
              <a:rPr lang="fr-FR" sz="2800" dirty="0">
                <a:solidFill>
                  <a:schemeClr val="bg1"/>
                </a:solidFill>
                <a:latin typeface="Arial Narrow" panose="020B0606020202030204" pitchFamily="34" charset="0"/>
              </a:rPr>
              <a:t>(LOGO DE L’ORGANISATION)</a:t>
            </a:r>
          </a:p>
        </p:txBody>
      </p:sp>
      <p:sp>
        <p:nvSpPr>
          <p:cNvPr id="6" name="TextBox 5">
            <a:extLst>
              <a:ext uri="{FF2B5EF4-FFF2-40B4-BE49-F238E27FC236}">
                <a16:creationId xmlns:a16="http://schemas.microsoft.com/office/drawing/2014/main" id="{B4E97A50-4539-47B5-BCEE-68CD431643E7}"/>
              </a:ext>
            </a:extLst>
          </p:cNvPr>
          <p:cNvSpPr txBox="1"/>
          <p:nvPr>
            <p:custDataLst>
              <p:tags r:id="rId5"/>
            </p:custDataLst>
          </p:nvPr>
        </p:nvSpPr>
        <p:spPr>
          <a:xfrm>
            <a:off x="9354979" y="6051136"/>
            <a:ext cx="3040380" cy="523220"/>
          </a:xfrm>
          <a:prstGeom prst="rect">
            <a:avLst/>
          </a:prstGeom>
          <a:noFill/>
        </p:spPr>
        <p:txBody>
          <a:bodyPr wrap="square" rtlCol="0" anchor="ctr">
            <a:spAutoFit/>
          </a:bodyPr>
          <a:lstStyle/>
          <a:p>
            <a:pPr algn="ctr"/>
            <a:r>
              <a:rPr lang="fr-FR" sz="2800" dirty="0">
                <a:solidFill>
                  <a:schemeClr val="bg1"/>
                </a:solidFill>
                <a:latin typeface="Arial Narrow" panose="020B0606020202030204" pitchFamily="34" charset="0"/>
              </a:rPr>
              <a:t>(LOGO DU BAILLEUR DE FONDS)</a:t>
            </a:r>
          </a:p>
        </p:txBody>
      </p:sp>
      <p:sp>
        <p:nvSpPr>
          <p:cNvPr id="10" name="TextBox 9">
            <a:extLst>
              <a:ext uri="{FF2B5EF4-FFF2-40B4-BE49-F238E27FC236}">
                <a16:creationId xmlns:a16="http://schemas.microsoft.com/office/drawing/2014/main" id="{C39E799A-F069-4FAF-B054-D056F2227779}"/>
              </a:ext>
            </a:extLst>
          </p:cNvPr>
          <p:cNvSpPr txBox="1"/>
          <p:nvPr>
            <p:custDataLst>
              <p:tags r:id="rId6"/>
            </p:custDataLst>
          </p:nvPr>
        </p:nvSpPr>
        <p:spPr>
          <a:xfrm>
            <a:off x="2583526" y="5903893"/>
            <a:ext cx="3040380" cy="954107"/>
          </a:xfrm>
          <a:prstGeom prst="rect">
            <a:avLst/>
          </a:prstGeom>
          <a:noFill/>
        </p:spPr>
        <p:txBody>
          <a:bodyPr wrap="square" rtlCol="0" anchor="ctr">
            <a:spAutoFit/>
          </a:bodyPr>
          <a:lstStyle/>
          <a:p>
            <a:pPr algn="ctr"/>
            <a:r>
              <a:rPr lang="fr-FR" sz="2800" dirty="0">
                <a:solidFill>
                  <a:schemeClr val="bg1"/>
                </a:solidFill>
                <a:latin typeface="Arial Narrow" panose="020B0606020202030204" pitchFamily="34" charset="0"/>
              </a:rPr>
              <a:t>(LOGO DE L’ORGANISATION)</a:t>
            </a:r>
          </a:p>
        </p:txBody>
      </p:sp>
      <p:sp>
        <p:nvSpPr>
          <p:cNvPr id="12" name="TextBox 11">
            <a:extLst>
              <a:ext uri="{FF2B5EF4-FFF2-40B4-BE49-F238E27FC236}">
                <a16:creationId xmlns:a16="http://schemas.microsoft.com/office/drawing/2014/main" id="{4DDFBE24-AE20-4929-8381-610186FB54D1}"/>
              </a:ext>
            </a:extLst>
          </p:cNvPr>
          <p:cNvSpPr txBox="1"/>
          <p:nvPr>
            <p:custDataLst>
              <p:tags r:id="rId7"/>
            </p:custDataLst>
          </p:nvPr>
        </p:nvSpPr>
        <p:spPr>
          <a:xfrm>
            <a:off x="5395999" y="5903892"/>
            <a:ext cx="3040380" cy="954107"/>
          </a:xfrm>
          <a:prstGeom prst="rect">
            <a:avLst/>
          </a:prstGeom>
          <a:noFill/>
        </p:spPr>
        <p:txBody>
          <a:bodyPr wrap="square" rtlCol="0" anchor="ctr">
            <a:spAutoFit/>
          </a:bodyPr>
          <a:lstStyle/>
          <a:p>
            <a:pPr algn="ctr"/>
            <a:r>
              <a:rPr lang="fr-FR" sz="2800" dirty="0">
                <a:solidFill>
                  <a:schemeClr val="bg1"/>
                </a:solidFill>
                <a:latin typeface="Arial Narrow" panose="020B0606020202030204" pitchFamily="34" charset="0"/>
              </a:rPr>
              <a:t>(LOGO DE L’ORGANISATION)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1722B-36F5-4566-B188-E5193ACEDBAD}"/>
              </a:ext>
            </a:extLst>
          </p:cNvPr>
          <p:cNvSpPr>
            <a:spLocks noGrp="1"/>
          </p:cNvSpPr>
          <p:nvPr>
            <p:ph type="title"/>
            <p:custDataLst>
              <p:tags r:id="rId1"/>
            </p:custDataLst>
          </p:nvPr>
        </p:nvSpPr>
        <p:spPr>
          <a:xfrm>
            <a:off x="8625478" y="14760"/>
            <a:ext cx="3566522" cy="6858000"/>
          </a:xfrm>
        </p:spPr>
        <p:txBody>
          <a:bodyPr/>
          <a:lstStyle/>
          <a:p>
            <a:r>
              <a:rPr lang="fr-FR" sz="4000" dirty="0"/>
              <a:t>Cadre conceptuel de l’UNICEF sur la malnutrition</a:t>
            </a:r>
          </a:p>
        </p:txBody>
      </p:sp>
      <p:sp>
        <p:nvSpPr>
          <p:cNvPr id="3" name="Shape 81">
            <a:extLst>
              <a:ext uri="{FF2B5EF4-FFF2-40B4-BE49-F238E27FC236}">
                <a16:creationId xmlns:a16="http://schemas.microsoft.com/office/drawing/2014/main" id="{351582A9-5951-4335-8E83-7307852D57C9}"/>
              </a:ext>
            </a:extLst>
          </p:cNvPr>
          <p:cNvSpPr txBox="1"/>
          <p:nvPr>
            <p:custDataLst>
              <p:tags r:id="rId2"/>
            </p:custDataLst>
          </p:nvPr>
        </p:nvSpPr>
        <p:spPr>
          <a:xfrm>
            <a:off x="7997125" y="5793146"/>
            <a:ext cx="4320803" cy="932767"/>
          </a:xfrm>
          <a:prstGeom prst="rect">
            <a:avLst/>
          </a:prstGeom>
          <a:noFill/>
          <a:ln>
            <a:noFill/>
          </a:ln>
        </p:spPr>
        <p:txBody>
          <a:bodyPr spcFirstLastPara="1" lIns="91425" tIns="91425" rIns="91425" bIns="91425"/>
          <a:lstStyle/>
          <a:p>
            <a:pPr fontAlgn="auto">
              <a:spcBef>
                <a:spcPts val="0"/>
              </a:spcBef>
              <a:spcAft>
                <a:spcPts val="0"/>
              </a:spcAft>
              <a:defRPr/>
            </a:pPr>
            <a:r>
              <a:rPr lang="fr-FR" sz="1100" i="1" dirty="0">
                <a:latin typeface="+mj-lt"/>
                <a:ea typeface="+mn-ea"/>
              </a:rPr>
              <a:t>Source</a:t>
            </a:r>
            <a:r>
              <a:rPr lang="fr-FR" sz="1100" dirty="0">
                <a:latin typeface="+mj-lt"/>
                <a:ea typeface="+mn-ea"/>
              </a:rPr>
              <a:t> : UNICEF. </a:t>
            </a:r>
            <a:r>
              <a:rPr lang="fr-FR" sz="1100" i="1" dirty="0">
                <a:latin typeface="+mj-lt"/>
                <a:ea typeface="+mn-ea"/>
              </a:rPr>
              <a:t>UNICEF’s Approach to Scaling Up Nutrition for Mothers and their Children</a:t>
            </a:r>
            <a:r>
              <a:rPr lang="fr-FR" sz="1100" dirty="0">
                <a:latin typeface="+mj-lt"/>
                <a:ea typeface="+mn-ea"/>
              </a:rPr>
              <a:t> [Approche de l’UNICEF en matière de renforcement de la nutrition des mères et de leurs enfants].</a:t>
            </a:r>
            <a:r>
              <a:rPr lang="fr-FR" sz="1100" i="1" dirty="0">
                <a:latin typeface="+mj-lt"/>
                <a:ea typeface="+mn-ea"/>
              </a:rPr>
              <a:t> Document de travail. </a:t>
            </a:r>
            <a:r>
              <a:rPr lang="fr-FR" sz="1100" dirty="0">
                <a:latin typeface="+mj-lt"/>
                <a:ea typeface="+mn-ea"/>
              </a:rPr>
              <a:t>New York ; 2015 : 9. </a:t>
            </a:r>
            <a:r>
              <a:rPr lang="fr-FR" sz="1100" dirty="0">
                <a:latin typeface="+mj-lt"/>
                <a:ea typeface="+mn-ea"/>
                <a:hlinkClick r:id="rId6"/>
              </a:rPr>
              <a:t>https://www.unicef.org/nutrition/files/Unicef_Nutrition_Strategy.pdf</a:t>
            </a:r>
            <a:r>
              <a:rPr lang="fr-FR" sz="1100" dirty="0">
                <a:latin typeface="+mj-lt"/>
                <a:ea typeface="+mn-ea"/>
              </a:rPr>
              <a:t>.  </a:t>
            </a:r>
          </a:p>
        </p:txBody>
      </p:sp>
      <p:pic>
        <p:nvPicPr>
          <p:cNvPr id="6" name="Image 5">
            <a:extLst>
              <a:ext uri="{FF2B5EF4-FFF2-40B4-BE49-F238E27FC236}">
                <a16:creationId xmlns:a16="http://schemas.microsoft.com/office/drawing/2014/main" id="{874829B2-3BD5-4C90-B342-AEBFE8D1C4AC}"/>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635155" y="267963"/>
            <a:ext cx="7236042" cy="6457950"/>
          </a:xfrm>
          <a:prstGeom prst="rect">
            <a:avLst/>
          </a:prstGeom>
        </p:spPr>
      </p:pic>
    </p:spTree>
    <p:extLst>
      <p:ext uri="{BB962C8B-B14F-4D97-AF65-F5344CB8AC3E}">
        <p14:creationId xmlns:p14="http://schemas.microsoft.com/office/powerpoint/2010/main" val="2024166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47A92-9E6B-4475-8B81-C825BA86843E}"/>
              </a:ext>
            </a:extLst>
          </p:cNvPr>
          <p:cNvSpPr>
            <a:spLocks noGrp="1"/>
          </p:cNvSpPr>
          <p:nvPr>
            <p:ph type="title"/>
            <p:custDataLst>
              <p:tags r:id="rId1"/>
            </p:custDataLst>
          </p:nvPr>
        </p:nvSpPr>
        <p:spPr>
          <a:xfrm>
            <a:off x="1162050" y="14761"/>
            <a:ext cx="10515600" cy="677218"/>
          </a:xfrm>
        </p:spPr>
        <p:txBody>
          <a:bodyPr/>
          <a:lstStyle/>
          <a:p>
            <a:r>
              <a:rPr lang="fr-FR" sz="3600" dirty="0"/>
              <a:t>Cadre conceptuel du </a:t>
            </a:r>
            <a:r>
              <a:rPr lang="fr-FR" sz="3600" i="1" dirty="0"/>
              <a:t>Lancet</a:t>
            </a:r>
            <a:r>
              <a:rPr lang="fr-FR" sz="3600" dirty="0"/>
              <a:t> sur la malnutrition </a:t>
            </a:r>
          </a:p>
        </p:txBody>
      </p:sp>
      <p:pic>
        <p:nvPicPr>
          <p:cNvPr id="6" name="Image 5">
            <a:extLst>
              <a:ext uri="{FF2B5EF4-FFF2-40B4-BE49-F238E27FC236}">
                <a16:creationId xmlns:a16="http://schemas.microsoft.com/office/drawing/2014/main" id="{23055BD0-3C21-4441-A58F-5D5199B38671}"/>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189605" y="739206"/>
            <a:ext cx="10367833" cy="5981858"/>
          </a:xfrm>
          <a:prstGeom prst="rect">
            <a:avLst/>
          </a:prstGeom>
        </p:spPr>
      </p:pic>
      <p:sp>
        <p:nvSpPr>
          <p:cNvPr id="3" name="Shape 81">
            <a:extLst>
              <a:ext uri="{FF2B5EF4-FFF2-40B4-BE49-F238E27FC236}">
                <a16:creationId xmlns:a16="http://schemas.microsoft.com/office/drawing/2014/main" id="{17A02ED1-F74C-4CFC-885B-0A21A7448D15}"/>
              </a:ext>
            </a:extLst>
          </p:cNvPr>
          <p:cNvSpPr txBox="1"/>
          <p:nvPr>
            <p:custDataLst>
              <p:tags r:id="rId3"/>
            </p:custDataLst>
          </p:nvPr>
        </p:nvSpPr>
        <p:spPr>
          <a:xfrm>
            <a:off x="3283146" y="6029085"/>
            <a:ext cx="5625708" cy="691979"/>
          </a:xfrm>
          <a:prstGeom prst="rect">
            <a:avLst/>
          </a:prstGeom>
          <a:noFill/>
          <a:ln>
            <a:noFill/>
          </a:ln>
        </p:spPr>
        <p:txBody>
          <a:bodyPr spcFirstLastPara="1" lIns="91425" tIns="91425" rIns="91425" bIns="91425"/>
          <a:lstStyle/>
          <a:p>
            <a:pPr fontAlgn="auto">
              <a:spcBef>
                <a:spcPts val="0"/>
              </a:spcBef>
              <a:spcAft>
                <a:spcPts val="0"/>
              </a:spcAft>
              <a:defRPr/>
            </a:pPr>
            <a:r>
              <a:rPr lang="fr-FR" sz="1100" i="1" dirty="0">
                <a:latin typeface="+mj-lt"/>
                <a:ea typeface="+mn-ea"/>
              </a:rPr>
              <a:t>Source</a:t>
            </a:r>
            <a:r>
              <a:rPr lang="fr-FR" sz="1100" dirty="0">
                <a:latin typeface="+mj-lt"/>
                <a:ea typeface="+mn-ea"/>
              </a:rPr>
              <a:t> :  Black RE, Victora CG, Walker SP, et al. </a:t>
            </a:r>
            <a:r>
              <a:rPr lang="fr-FR" sz="1100" i="1" dirty="0">
                <a:latin typeface="+mj-lt"/>
                <a:ea typeface="+mn-ea"/>
              </a:rPr>
              <a:t>Sous-nutrition maternelle et infantile et surpoids dans les pays à faible revenu et à revenu intermédiaire.</a:t>
            </a:r>
            <a:r>
              <a:rPr lang="fr-FR" sz="1100" dirty="0">
                <a:latin typeface="+mj-lt"/>
                <a:ea typeface="+mn-ea"/>
              </a:rPr>
              <a:t> </a:t>
            </a:r>
            <a:r>
              <a:rPr lang="fr-FR" sz="1100" i="1" dirty="0">
                <a:latin typeface="+mj-lt"/>
                <a:ea typeface="+mn-ea"/>
              </a:rPr>
              <a:t>Lancet</a:t>
            </a:r>
            <a:r>
              <a:rPr lang="fr-FR" sz="1100" dirty="0">
                <a:latin typeface="+mj-lt"/>
                <a:ea typeface="+mn-ea"/>
              </a:rPr>
              <a:t>. 2013 ; 382(9890) : 427–451. </a:t>
            </a:r>
            <a:r>
              <a:rPr lang="fr-FR" sz="1100" dirty="0">
                <a:latin typeface="+mj-lt"/>
                <a:ea typeface="+mn-ea"/>
                <a:hlinkClick r:id="rId7"/>
              </a:rPr>
              <a:t>https://doi.org/10.1016/S0140-6736(13)60937-X</a:t>
            </a:r>
            <a:r>
              <a:rPr lang="fr-FR" sz="1100" dirty="0">
                <a:latin typeface="+mj-lt"/>
                <a:ea typeface="+mn-ea"/>
              </a:rPr>
              <a:t>.  </a:t>
            </a:r>
          </a:p>
        </p:txBody>
      </p:sp>
    </p:spTree>
    <p:extLst>
      <p:ext uri="{BB962C8B-B14F-4D97-AF65-F5344CB8AC3E}">
        <p14:creationId xmlns:p14="http://schemas.microsoft.com/office/powerpoint/2010/main" val="1085969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a:extLst>
              <a:ext uri="{FF2B5EF4-FFF2-40B4-BE49-F238E27FC236}">
                <a16:creationId xmlns:a16="http://schemas.microsoft.com/office/drawing/2014/main" id="{6792CAD9-BF93-C448-A354-D447B696D587}"/>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1843994" y="1044550"/>
            <a:ext cx="7914778" cy="529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EEF58794-2AA6-4641-8FDC-A2E335BCEE9C}"/>
              </a:ext>
            </a:extLst>
          </p:cNvPr>
          <p:cNvSpPr>
            <a:spLocks noGrp="1"/>
          </p:cNvSpPr>
          <p:nvPr>
            <p:ph type="title"/>
            <p:custDataLst>
              <p:tags r:id="rId2"/>
            </p:custDataLst>
          </p:nvPr>
        </p:nvSpPr>
        <p:spPr>
          <a:xfrm>
            <a:off x="1487533" y="14760"/>
            <a:ext cx="9216933" cy="1113397"/>
          </a:xfrm>
        </p:spPr>
        <p:txBody>
          <a:bodyPr/>
          <a:lstStyle/>
          <a:p>
            <a:r>
              <a:rPr lang="fr-FR" sz="3200" dirty="0"/>
              <a:t>Un cadre sanitaire et nutritionnel pour les femmes, les enfants et les adolescentes </a:t>
            </a:r>
          </a:p>
        </p:txBody>
      </p:sp>
      <p:sp>
        <p:nvSpPr>
          <p:cNvPr id="3" name="Shape 81">
            <a:extLst>
              <a:ext uri="{FF2B5EF4-FFF2-40B4-BE49-F238E27FC236}">
                <a16:creationId xmlns:a16="http://schemas.microsoft.com/office/drawing/2014/main" id="{55B5605D-093C-474B-A0C1-FCE85BDBDE88}"/>
              </a:ext>
            </a:extLst>
          </p:cNvPr>
          <p:cNvSpPr txBox="1"/>
          <p:nvPr>
            <p:custDataLst>
              <p:tags r:id="rId3"/>
            </p:custDataLst>
          </p:nvPr>
        </p:nvSpPr>
        <p:spPr>
          <a:xfrm>
            <a:off x="1843994" y="6340982"/>
            <a:ext cx="8382572" cy="519193"/>
          </a:xfrm>
          <a:prstGeom prst="rect">
            <a:avLst/>
          </a:prstGeom>
          <a:noFill/>
          <a:ln>
            <a:noFill/>
          </a:ln>
        </p:spPr>
        <p:txBody>
          <a:bodyPr spcFirstLastPara="1" lIns="91425" tIns="91425" rIns="91425" bIns="91425"/>
          <a:lstStyle/>
          <a:p>
            <a:pPr fontAlgn="auto">
              <a:spcBef>
                <a:spcPts val="0"/>
              </a:spcBef>
              <a:spcAft>
                <a:spcPts val="0"/>
              </a:spcAft>
              <a:defRPr/>
            </a:pPr>
            <a:r>
              <a:rPr lang="fr-FR" sz="1100" i="1" dirty="0">
                <a:latin typeface="+mj-lt"/>
                <a:ea typeface="+mn-ea"/>
              </a:rPr>
              <a:t>Source</a:t>
            </a:r>
            <a:r>
              <a:rPr lang="fr-FR" sz="1100" dirty="0">
                <a:latin typeface="+mj-lt"/>
                <a:ea typeface="+mn-ea"/>
              </a:rPr>
              <a:t> : Branca F, Piwoz E, Schultink W, Martinez Sullivan L. </a:t>
            </a:r>
            <a:r>
              <a:rPr lang="fr-FR" sz="1100" i="1" dirty="0">
                <a:latin typeface="+mj-lt"/>
                <a:ea typeface="+mn-ea"/>
              </a:rPr>
              <a:t>Nutrition and health in women, children, and adolescent girls</a:t>
            </a:r>
            <a:r>
              <a:rPr lang="fr-FR" sz="1100" dirty="0">
                <a:latin typeface="+mj-lt"/>
                <a:ea typeface="+mn-ea"/>
              </a:rPr>
              <a:t> [Nutrition et santé chez les femmes, les enfants et les adolescentes]. </a:t>
            </a:r>
            <a:r>
              <a:rPr lang="fr-FR" sz="1100" i="1" dirty="0">
                <a:latin typeface="+mj-lt"/>
                <a:ea typeface="+mn-ea"/>
              </a:rPr>
              <a:t>BMJ</a:t>
            </a:r>
            <a:r>
              <a:rPr lang="fr-FR" sz="1100" dirty="0">
                <a:latin typeface="+mj-lt"/>
                <a:ea typeface="+mn-ea"/>
              </a:rPr>
              <a:t>. 2015 ; 351 : h4173. </a:t>
            </a:r>
            <a:r>
              <a:rPr lang="fr-FR" sz="1100" dirty="0">
                <a:latin typeface="+mj-lt"/>
                <a:ea typeface="+mn-ea"/>
                <a:hlinkClick r:id="rId7"/>
              </a:rPr>
              <a:t>https://doi.org/10.1136/bmj.h4173</a:t>
            </a:r>
            <a:r>
              <a:rPr lang="fr-FR" sz="1100" dirty="0">
                <a:latin typeface="+mj-lt"/>
                <a:ea typeface="+mn-ea"/>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0EBD-58C6-4C10-8BCE-466B7007DA5D}"/>
              </a:ext>
            </a:extLst>
          </p:cNvPr>
          <p:cNvSpPr>
            <a:spLocks noGrp="1"/>
          </p:cNvSpPr>
          <p:nvPr>
            <p:ph type="title"/>
            <p:custDataLst>
              <p:tags r:id="rId1"/>
            </p:custDataLst>
          </p:nvPr>
        </p:nvSpPr>
        <p:spPr>
          <a:xfrm>
            <a:off x="839825" y="-67045"/>
            <a:ext cx="10515600" cy="1325563"/>
          </a:xfrm>
        </p:spPr>
        <p:txBody>
          <a:bodyPr/>
          <a:lstStyle/>
          <a:p>
            <a:r>
              <a:rPr lang="fr-FR" dirty="0"/>
              <a:t>Pourquoi la nutrition ? </a:t>
            </a:r>
          </a:p>
        </p:txBody>
      </p:sp>
      <p:grpSp>
        <p:nvGrpSpPr>
          <p:cNvPr id="10" name="Group 9">
            <a:extLst>
              <a:ext uri="{FF2B5EF4-FFF2-40B4-BE49-F238E27FC236}">
                <a16:creationId xmlns:a16="http://schemas.microsoft.com/office/drawing/2014/main" id="{5897350A-6E7A-4E4C-B9AA-69F2262F6495}"/>
              </a:ext>
            </a:extLst>
          </p:cNvPr>
          <p:cNvGrpSpPr/>
          <p:nvPr>
            <p:custDataLst>
              <p:tags r:id="rId2"/>
            </p:custDataLst>
          </p:nvPr>
        </p:nvGrpSpPr>
        <p:grpSpPr>
          <a:xfrm>
            <a:off x="6257925" y="1489499"/>
            <a:ext cx="5934075" cy="4716462"/>
            <a:chOff x="6205538" y="1611313"/>
            <a:chExt cx="5934075" cy="4716462"/>
          </a:xfrm>
        </p:grpSpPr>
        <p:pic>
          <p:nvPicPr>
            <p:cNvPr id="11" name="Picture 1">
              <a:extLst>
                <a:ext uri="{FF2B5EF4-FFF2-40B4-BE49-F238E27FC236}">
                  <a16:creationId xmlns:a16="http://schemas.microsoft.com/office/drawing/2014/main" id="{C68D01FA-6F22-4E9F-AEA1-3787FD77D86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8400" y="1611313"/>
              <a:ext cx="5891213"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a:extLst>
                <a:ext uri="{FF2B5EF4-FFF2-40B4-BE49-F238E27FC236}">
                  <a16:creationId xmlns:a16="http://schemas.microsoft.com/office/drawing/2014/main" id="{D78B4DAB-D304-4154-9EAE-EDC592D23C18}"/>
                </a:ext>
              </a:extLst>
            </p:cNvPr>
            <p:cNvSpPr txBox="1">
              <a:spLocks/>
            </p:cNvSpPr>
            <p:nvPr/>
          </p:nvSpPr>
          <p:spPr bwMode="auto">
            <a:xfrm>
              <a:off x="6205538" y="2166938"/>
              <a:ext cx="2089150" cy="355600"/>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algn="ctr" eaLnBrk="1" hangingPunct="1">
                <a:buFont typeface="Arial" panose="020B0604020202020204" pitchFamily="34" charset="0"/>
                <a:buNone/>
              </a:pPr>
              <a:r>
                <a:rPr lang="fr-FR" altLang="en-US" sz="1300" b="1" dirty="0">
                  <a:solidFill>
                    <a:schemeClr val="accent5"/>
                  </a:solidFill>
                  <a:latin typeface="+mn-lt"/>
                </a:rPr>
                <a:t>Parce que lorsque...</a:t>
              </a:r>
              <a:endParaRPr lang="fr-FR" altLang="en-US" sz="1200" b="1" dirty="0">
                <a:solidFill>
                  <a:schemeClr val="accent5"/>
                </a:solidFill>
                <a:latin typeface="+mn-lt"/>
              </a:endParaRPr>
            </a:p>
          </p:txBody>
        </p:sp>
        <p:sp>
          <p:nvSpPr>
            <p:cNvPr id="13" name="Content Placeholder 2">
              <a:extLst>
                <a:ext uri="{FF2B5EF4-FFF2-40B4-BE49-F238E27FC236}">
                  <a16:creationId xmlns:a16="http://schemas.microsoft.com/office/drawing/2014/main" id="{7BEC4A55-7DCF-4101-8C88-BA1AAE755E44}"/>
                </a:ext>
              </a:extLst>
            </p:cNvPr>
            <p:cNvSpPr txBox="1">
              <a:spLocks/>
            </p:cNvSpPr>
            <p:nvPr/>
          </p:nvSpPr>
          <p:spPr bwMode="auto">
            <a:xfrm>
              <a:off x="6569075" y="3036888"/>
              <a:ext cx="1354138" cy="685800"/>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spcAft>
                  <a:spcPts val="0"/>
                </a:spcAft>
                <a:buFont typeface="Arial" panose="020B0604020202020204" pitchFamily="34" charset="0"/>
                <a:buNone/>
                <a:defRPr/>
              </a:pPr>
              <a:r>
                <a:rPr lang="fr-FR" sz="1000" b="1" dirty="0">
                  <a:solidFill>
                    <a:schemeClr val="bg2">
                      <a:lumMod val="50000"/>
                    </a:schemeClr>
                  </a:solidFill>
                </a:rPr>
                <a:t>Les communautés et les nations sont productives et stables </a:t>
              </a:r>
            </a:p>
            <a:p>
              <a:pPr marL="0" indent="0" algn="ctr" eaLnBrk="1" hangingPunct="1">
                <a:lnSpc>
                  <a:spcPct val="100000"/>
                </a:lnSpc>
                <a:spcBef>
                  <a:spcPts val="0"/>
                </a:spcBef>
                <a:spcAft>
                  <a:spcPts val="0"/>
                </a:spcAft>
                <a:buFont typeface="Arial" panose="020B0604020202020204" pitchFamily="34" charset="0"/>
                <a:buNone/>
                <a:defRPr/>
              </a:pPr>
              <a:endParaRPr lang="fr-FR" sz="1000" b="1" dirty="0">
                <a:solidFill>
                  <a:schemeClr val="bg2">
                    <a:lumMod val="50000"/>
                  </a:schemeClr>
                </a:solidFill>
              </a:endParaRPr>
            </a:p>
            <a:p>
              <a:pPr marL="0" indent="0" algn="ctr" eaLnBrk="1" hangingPunct="1">
                <a:lnSpc>
                  <a:spcPct val="100000"/>
                </a:lnSpc>
                <a:spcBef>
                  <a:spcPts val="0"/>
                </a:spcBef>
                <a:spcAft>
                  <a:spcPts val="0"/>
                </a:spcAft>
                <a:buFont typeface="Arial" panose="020B0604020202020204" pitchFamily="34" charset="0"/>
                <a:buNone/>
                <a:defRPr/>
              </a:pPr>
              <a:endParaRPr lang="fr-FR" sz="1000" b="1" dirty="0">
                <a:solidFill>
                  <a:schemeClr val="bg2">
                    <a:lumMod val="50000"/>
                  </a:schemeClr>
                </a:solidFill>
              </a:endParaRPr>
            </a:p>
            <a:p>
              <a:pPr marL="0" indent="0" algn="ctr" eaLnBrk="1" hangingPunct="1">
                <a:lnSpc>
                  <a:spcPct val="100000"/>
                </a:lnSpc>
                <a:spcBef>
                  <a:spcPts val="0"/>
                </a:spcBef>
                <a:spcAft>
                  <a:spcPts val="0"/>
                </a:spcAft>
                <a:buFont typeface="Arial" panose="020B0604020202020204" pitchFamily="34" charset="0"/>
                <a:buNone/>
                <a:defRPr/>
              </a:pPr>
              <a:endParaRPr lang="fr-FR" sz="1000" b="1" dirty="0">
                <a:solidFill>
                  <a:schemeClr val="bg2">
                    <a:lumMod val="50000"/>
                  </a:schemeClr>
                </a:solidFill>
              </a:endParaRPr>
            </a:p>
          </p:txBody>
        </p:sp>
        <p:sp>
          <p:nvSpPr>
            <p:cNvPr id="14" name="Content Placeholder 2">
              <a:extLst>
                <a:ext uri="{FF2B5EF4-FFF2-40B4-BE49-F238E27FC236}">
                  <a16:creationId xmlns:a16="http://schemas.microsoft.com/office/drawing/2014/main" id="{6E5472CF-F3BC-4D5A-9AA8-73DB7799B478}"/>
                </a:ext>
              </a:extLst>
            </p:cNvPr>
            <p:cNvSpPr txBox="1">
              <a:spLocks/>
            </p:cNvSpPr>
            <p:nvPr/>
          </p:nvSpPr>
          <p:spPr bwMode="auto">
            <a:xfrm>
              <a:off x="8347075" y="2073275"/>
              <a:ext cx="1671638" cy="685800"/>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spcAft>
                  <a:spcPts val="0"/>
                </a:spcAft>
                <a:buFont typeface="Arial" panose="020B0604020202020204" pitchFamily="34" charset="0"/>
                <a:buNone/>
                <a:defRPr/>
              </a:pPr>
              <a:r>
                <a:rPr lang="fr-FR" sz="1000" b="1" dirty="0">
                  <a:solidFill>
                    <a:schemeClr val="bg2">
                      <a:lumMod val="50000"/>
                    </a:schemeClr>
                  </a:solidFill>
                </a:rPr>
                <a:t>Les filles et les femmes sont bien nourries et accouchent de bébés en bonne santé </a:t>
              </a:r>
            </a:p>
            <a:p>
              <a:pPr marL="0" indent="0" algn="ctr" eaLnBrk="1" hangingPunct="1">
                <a:lnSpc>
                  <a:spcPct val="100000"/>
                </a:lnSpc>
                <a:spcBef>
                  <a:spcPts val="0"/>
                </a:spcBef>
                <a:spcAft>
                  <a:spcPts val="0"/>
                </a:spcAft>
                <a:buFont typeface="Arial" panose="020B0604020202020204" pitchFamily="34" charset="0"/>
                <a:buNone/>
                <a:defRPr/>
              </a:pPr>
              <a:endParaRPr lang="fr-FR" sz="1000" b="1" dirty="0">
                <a:solidFill>
                  <a:schemeClr val="bg2">
                    <a:lumMod val="50000"/>
                  </a:schemeClr>
                </a:solidFill>
              </a:endParaRPr>
            </a:p>
            <a:p>
              <a:pPr marL="0" indent="0" algn="ctr" eaLnBrk="1" hangingPunct="1">
                <a:lnSpc>
                  <a:spcPct val="100000"/>
                </a:lnSpc>
                <a:spcBef>
                  <a:spcPts val="0"/>
                </a:spcBef>
                <a:spcAft>
                  <a:spcPts val="0"/>
                </a:spcAft>
                <a:buFont typeface="Arial" panose="020B0604020202020204" pitchFamily="34" charset="0"/>
                <a:buNone/>
                <a:defRPr/>
              </a:pPr>
              <a:endParaRPr lang="fr-FR" sz="1000" b="1" dirty="0">
                <a:solidFill>
                  <a:schemeClr val="bg2">
                    <a:lumMod val="50000"/>
                  </a:schemeClr>
                </a:solidFill>
              </a:endParaRPr>
            </a:p>
            <a:p>
              <a:pPr marL="0" indent="0" algn="ctr" eaLnBrk="1" hangingPunct="1">
                <a:lnSpc>
                  <a:spcPct val="100000"/>
                </a:lnSpc>
                <a:spcBef>
                  <a:spcPts val="0"/>
                </a:spcBef>
                <a:spcAft>
                  <a:spcPts val="0"/>
                </a:spcAft>
                <a:buFont typeface="Arial" panose="020B0604020202020204" pitchFamily="34" charset="0"/>
                <a:buNone/>
                <a:defRPr/>
              </a:pPr>
              <a:endParaRPr lang="fr-FR" sz="1000" b="1" dirty="0">
                <a:solidFill>
                  <a:schemeClr val="bg2">
                    <a:lumMod val="50000"/>
                  </a:schemeClr>
                </a:solidFill>
              </a:endParaRPr>
            </a:p>
          </p:txBody>
        </p:sp>
        <p:sp>
          <p:nvSpPr>
            <p:cNvPr id="15" name="Content Placeholder 2">
              <a:extLst>
                <a:ext uri="{FF2B5EF4-FFF2-40B4-BE49-F238E27FC236}">
                  <a16:creationId xmlns:a16="http://schemas.microsoft.com/office/drawing/2014/main" id="{780152F2-094E-4B66-8A74-3262CA5EA1FE}"/>
                </a:ext>
              </a:extLst>
            </p:cNvPr>
            <p:cNvSpPr txBox="1">
              <a:spLocks/>
            </p:cNvSpPr>
            <p:nvPr/>
          </p:nvSpPr>
          <p:spPr bwMode="auto">
            <a:xfrm>
              <a:off x="10277475" y="2984500"/>
              <a:ext cx="1673225" cy="869950"/>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spcAft>
                  <a:spcPts val="0"/>
                </a:spcAft>
                <a:buFont typeface="Arial" panose="020B0604020202020204" pitchFamily="34" charset="0"/>
                <a:buNone/>
                <a:defRPr/>
              </a:pPr>
              <a:r>
                <a:rPr lang="fr-FR" sz="1000" b="1" dirty="0">
                  <a:solidFill>
                    <a:schemeClr val="bg2">
                      <a:lumMod val="50000"/>
                    </a:schemeClr>
                  </a:solidFill>
                </a:rPr>
                <a:t>Les enfants reçoivent une bonne nutrition et s’épanouissent sur les plans physique et cognitif </a:t>
              </a:r>
            </a:p>
            <a:p>
              <a:pPr marL="0" indent="0" algn="ctr" eaLnBrk="1" hangingPunct="1">
                <a:lnSpc>
                  <a:spcPct val="100000"/>
                </a:lnSpc>
                <a:spcBef>
                  <a:spcPts val="0"/>
                </a:spcBef>
                <a:spcAft>
                  <a:spcPts val="0"/>
                </a:spcAft>
                <a:buFont typeface="Arial" panose="020B0604020202020204" pitchFamily="34" charset="0"/>
                <a:buNone/>
                <a:defRPr/>
              </a:pPr>
              <a:r>
                <a:rPr lang="fr-FR" sz="1000" b="1" dirty="0">
                  <a:solidFill>
                    <a:schemeClr val="bg2">
                      <a:lumMod val="50000"/>
                    </a:schemeClr>
                  </a:solidFill>
                </a:rPr>
                <a:t> </a:t>
              </a:r>
            </a:p>
            <a:p>
              <a:pPr marL="0" indent="0" algn="ctr" eaLnBrk="1" hangingPunct="1">
                <a:lnSpc>
                  <a:spcPct val="100000"/>
                </a:lnSpc>
                <a:spcBef>
                  <a:spcPts val="0"/>
                </a:spcBef>
                <a:spcAft>
                  <a:spcPts val="0"/>
                </a:spcAft>
                <a:buFont typeface="Arial" panose="020B0604020202020204" pitchFamily="34" charset="0"/>
                <a:buNone/>
                <a:defRPr/>
              </a:pPr>
              <a:endParaRPr lang="fr-FR" sz="1000" b="1" dirty="0">
                <a:solidFill>
                  <a:schemeClr val="bg2">
                    <a:lumMod val="50000"/>
                  </a:schemeClr>
                </a:solidFill>
              </a:endParaRPr>
            </a:p>
            <a:p>
              <a:pPr marL="0" indent="0" algn="ctr" eaLnBrk="1" hangingPunct="1">
                <a:lnSpc>
                  <a:spcPct val="100000"/>
                </a:lnSpc>
                <a:spcBef>
                  <a:spcPts val="0"/>
                </a:spcBef>
                <a:spcAft>
                  <a:spcPts val="0"/>
                </a:spcAft>
                <a:buFont typeface="Arial" panose="020B0604020202020204" pitchFamily="34" charset="0"/>
                <a:buNone/>
                <a:defRPr/>
              </a:pPr>
              <a:r>
                <a:rPr lang="fr-FR" sz="1000" b="1" dirty="0">
                  <a:solidFill>
                    <a:schemeClr val="bg2">
                      <a:lumMod val="50000"/>
                    </a:schemeClr>
                  </a:solidFill>
                </a:rPr>
                <a:t> </a:t>
              </a:r>
            </a:p>
            <a:p>
              <a:pPr marL="0" indent="0" algn="ctr" eaLnBrk="1" hangingPunct="1">
                <a:lnSpc>
                  <a:spcPct val="100000"/>
                </a:lnSpc>
                <a:spcBef>
                  <a:spcPts val="0"/>
                </a:spcBef>
                <a:spcAft>
                  <a:spcPts val="0"/>
                </a:spcAft>
                <a:buFont typeface="Arial" panose="020B0604020202020204" pitchFamily="34" charset="0"/>
                <a:buNone/>
                <a:defRPr/>
              </a:pPr>
              <a:endParaRPr lang="fr-FR" sz="1000" b="1" dirty="0">
                <a:solidFill>
                  <a:schemeClr val="bg2">
                    <a:lumMod val="50000"/>
                  </a:schemeClr>
                </a:solidFill>
              </a:endParaRPr>
            </a:p>
          </p:txBody>
        </p:sp>
        <p:sp>
          <p:nvSpPr>
            <p:cNvPr id="16" name="Content Placeholder 2">
              <a:extLst>
                <a:ext uri="{FF2B5EF4-FFF2-40B4-BE49-F238E27FC236}">
                  <a16:creationId xmlns:a16="http://schemas.microsoft.com/office/drawing/2014/main" id="{6FBFC528-B8DF-4AD7-82A6-AC6824DF3696}"/>
                </a:ext>
              </a:extLst>
            </p:cNvPr>
            <p:cNvSpPr txBox="1">
              <a:spLocks/>
            </p:cNvSpPr>
            <p:nvPr/>
          </p:nvSpPr>
          <p:spPr bwMode="auto">
            <a:xfrm>
              <a:off x="10085388" y="4543425"/>
              <a:ext cx="1671637" cy="869950"/>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spcAft>
                  <a:spcPts val="0"/>
                </a:spcAft>
                <a:buFont typeface="Arial" panose="020B0604020202020204" pitchFamily="34" charset="0"/>
                <a:buNone/>
                <a:defRPr/>
              </a:pPr>
              <a:r>
                <a:rPr lang="fr-FR" sz="1000" b="1" dirty="0">
                  <a:solidFill>
                    <a:schemeClr val="bg2">
                      <a:lumMod val="50000"/>
                    </a:schemeClr>
                  </a:solidFill>
                </a:rPr>
                <a:t>Les adolescents apprennent mieux et obtiennent de meilleures notes à l’école </a:t>
              </a:r>
            </a:p>
            <a:p>
              <a:pPr marL="0" indent="0" algn="ctr" eaLnBrk="1" hangingPunct="1">
                <a:lnSpc>
                  <a:spcPct val="100000"/>
                </a:lnSpc>
                <a:spcBef>
                  <a:spcPts val="0"/>
                </a:spcBef>
                <a:spcAft>
                  <a:spcPts val="0"/>
                </a:spcAft>
                <a:buFont typeface="Arial" panose="020B0604020202020204" pitchFamily="34" charset="0"/>
                <a:buNone/>
                <a:defRPr/>
              </a:pPr>
              <a:r>
                <a:rPr lang="fr-FR" sz="1000" b="1" dirty="0">
                  <a:solidFill>
                    <a:schemeClr val="bg2">
                      <a:lumMod val="50000"/>
                    </a:schemeClr>
                  </a:solidFill>
                </a:rPr>
                <a:t> </a:t>
              </a:r>
            </a:p>
            <a:p>
              <a:pPr marL="0" indent="0" algn="ctr" eaLnBrk="1" hangingPunct="1">
                <a:lnSpc>
                  <a:spcPct val="100000"/>
                </a:lnSpc>
                <a:spcBef>
                  <a:spcPts val="0"/>
                </a:spcBef>
                <a:spcAft>
                  <a:spcPts val="0"/>
                </a:spcAft>
                <a:buFont typeface="Arial" panose="020B0604020202020204" pitchFamily="34" charset="0"/>
                <a:buNone/>
                <a:defRPr/>
              </a:pPr>
              <a:r>
                <a:rPr lang="fr-FR" sz="1000" b="1" dirty="0">
                  <a:solidFill>
                    <a:schemeClr val="bg2">
                      <a:lumMod val="50000"/>
                    </a:schemeClr>
                  </a:solidFill>
                </a:rPr>
                <a:t> </a:t>
              </a:r>
            </a:p>
            <a:p>
              <a:pPr marL="0" indent="0" algn="ctr" eaLnBrk="1" hangingPunct="1">
                <a:lnSpc>
                  <a:spcPct val="100000"/>
                </a:lnSpc>
                <a:spcBef>
                  <a:spcPts val="0"/>
                </a:spcBef>
                <a:spcAft>
                  <a:spcPts val="0"/>
                </a:spcAft>
                <a:buFont typeface="Arial" panose="020B0604020202020204" pitchFamily="34" charset="0"/>
                <a:buNone/>
                <a:defRPr/>
              </a:pPr>
              <a:endParaRPr lang="fr-FR" sz="1000" b="1" dirty="0">
                <a:solidFill>
                  <a:schemeClr val="bg2">
                    <a:lumMod val="50000"/>
                  </a:schemeClr>
                </a:solidFill>
              </a:endParaRPr>
            </a:p>
          </p:txBody>
        </p:sp>
        <p:sp>
          <p:nvSpPr>
            <p:cNvPr id="17" name="Content Placeholder 2">
              <a:extLst>
                <a:ext uri="{FF2B5EF4-FFF2-40B4-BE49-F238E27FC236}">
                  <a16:creationId xmlns:a16="http://schemas.microsoft.com/office/drawing/2014/main" id="{A812C38F-3662-4937-871E-00A30AD4ED7B}"/>
                </a:ext>
              </a:extLst>
            </p:cNvPr>
            <p:cNvSpPr txBox="1">
              <a:spLocks/>
            </p:cNvSpPr>
            <p:nvPr/>
          </p:nvSpPr>
          <p:spPr bwMode="auto">
            <a:xfrm>
              <a:off x="8339138" y="5326063"/>
              <a:ext cx="1671637" cy="752475"/>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spcAft>
                  <a:spcPts val="0"/>
                </a:spcAft>
                <a:buFont typeface="Arial" panose="020B0604020202020204" pitchFamily="34" charset="0"/>
                <a:buNone/>
                <a:defRPr/>
              </a:pPr>
              <a:r>
                <a:rPr lang="fr-FR" sz="1000" b="1" dirty="0">
                  <a:solidFill>
                    <a:schemeClr val="bg2">
                      <a:lumMod val="50000"/>
                    </a:schemeClr>
                  </a:solidFill>
                </a:rPr>
                <a:t>Les jeunes adultes trouvent plus facilement un emploi et sont mieux rémunérés </a:t>
              </a:r>
            </a:p>
            <a:p>
              <a:pPr marL="0" indent="0" algn="ctr" eaLnBrk="1" hangingPunct="1">
                <a:lnSpc>
                  <a:spcPct val="100000"/>
                </a:lnSpc>
                <a:spcBef>
                  <a:spcPts val="0"/>
                </a:spcBef>
                <a:spcAft>
                  <a:spcPts val="0"/>
                </a:spcAft>
                <a:buFont typeface="Arial" panose="020B0604020202020204" pitchFamily="34" charset="0"/>
                <a:buNone/>
                <a:defRPr/>
              </a:pPr>
              <a:endParaRPr lang="fr-FR" sz="1000" b="1" dirty="0">
                <a:solidFill>
                  <a:schemeClr val="bg2">
                    <a:lumMod val="50000"/>
                  </a:schemeClr>
                </a:solidFill>
              </a:endParaRPr>
            </a:p>
            <a:p>
              <a:pPr marL="0" indent="0" algn="ctr" eaLnBrk="1" hangingPunct="1">
                <a:lnSpc>
                  <a:spcPct val="100000"/>
                </a:lnSpc>
                <a:spcBef>
                  <a:spcPts val="0"/>
                </a:spcBef>
                <a:spcAft>
                  <a:spcPts val="0"/>
                </a:spcAft>
                <a:buFont typeface="Arial" panose="020B0604020202020204" pitchFamily="34" charset="0"/>
                <a:buNone/>
                <a:defRPr/>
              </a:pPr>
              <a:endParaRPr lang="fr-FR" sz="1000" b="1" dirty="0">
                <a:solidFill>
                  <a:schemeClr val="bg2">
                    <a:lumMod val="50000"/>
                  </a:schemeClr>
                </a:solidFill>
              </a:endParaRPr>
            </a:p>
          </p:txBody>
        </p:sp>
        <p:sp>
          <p:nvSpPr>
            <p:cNvPr id="18" name="Content Placeholder 2">
              <a:extLst>
                <a:ext uri="{FF2B5EF4-FFF2-40B4-BE49-F238E27FC236}">
                  <a16:creationId xmlns:a16="http://schemas.microsoft.com/office/drawing/2014/main" id="{4155E1F3-FB15-4E2D-9894-2D69F10E8BC6}"/>
                </a:ext>
              </a:extLst>
            </p:cNvPr>
            <p:cNvSpPr txBox="1">
              <a:spLocks/>
            </p:cNvSpPr>
            <p:nvPr/>
          </p:nvSpPr>
          <p:spPr bwMode="auto">
            <a:xfrm>
              <a:off x="6600825" y="4667250"/>
              <a:ext cx="1671638" cy="752475"/>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spcAft>
                  <a:spcPts val="0"/>
                </a:spcAft>
                <a:buFont typeface="Arial" panose="020B0604020202020204" pitchFamily="34" charset="0"/>
                <a:buNone/>
                <a:defRPr/>
              </a:pPr>
              <a:r>
                <a:rPr lang="fr-FR" sz="1000" b="1" dirty="0">
                  <a:solidFill>
                    <a:schemeClr val="bg2">
                      <a:lumMod val="50000"/>
                    </a:schemeClr>
                  </a:solidFill>
                </a:rPr>
                <a:t>Les familles et les communautés sortent de la pauvreté.</a:t>
              </a:r>
            </a:p>
            <a:p>
              <a:pPr marL="0" indent="0" algn="ctr" eaLnBrk="1" hangingPunct="1">
                <a:lnSpc>
                  <a:spcPct val="100000"/>
                </a:lnSpc>
                <a:spcBef>
                  <a:spcPts val="0"/>
                </a:spcBef>
                <a:spcAft>
                  <a:spcPts val="0"/>
                </a:spcAft>
                <a:buFont typeface="Arial" panose="020B0604020202020204" pitchFamily="34" charset="0"/>
                <a:buNone/>
                <a:defRPr/>
              </a:pPr>
              <a:endParaRPr lang="fr-FR" sz="1000" b="1" dirty="0">
                <a:solidFill>
                  <a:schemeClr val="bg2">
                    <a:lumMod val="50000"/>
                  </a:schemeClr>
                </a:solidFill>
              </a:endParaRPr>
            </a:p>
          </p:txBody>
        </p:sp>
        <p:sp>
          <p:nvSpPr>
            <p:cNvPr id="19" name="Content Placeholder 2">
              <a:extLst>
                <a:ext uri="{FF2B5EF4-FFF2-40B4-BE49-F238E27FC236}">
                  <a16:creationId xmlns:a16="http://schemas.microsoft.com/office/drawing/2014/main" id="{75FC7769-4515-476D-BDA9-748C5B002F5D}"/>
                </a:ext>
              </a:extLst>
            </p:cNvPr>
            <p:cNvSpPr txBox="1">
              <a:spLocks/>
            </p:cNvSpPr>
            <p:nvPr/>
          </p:nvSpPr>
          <p:spPr bwMode="auto">
            <a:xfrm>
              <a:off x="8116888" y="3948113"/>
              <a:ext cx="2124075" cy="579437"/>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spcAft>
                  <a:spcPts val="0"/>
                </a:spcAft>
                <a:buFont typeface="Arial" panose="020B0604020202020204" pitchFamily="34" charset="0"/>
                <a:buNone/>
                <a:defRPr/>
              </a:pPr>
              <a:r>
                <a:rPr lang="fr-FR" sz="1300" b="1" dirty="0">
                  <a:solidFill>
                    <a:schemeClr val="bg2">
                      <a:lumMod val="50000"/>
                    </a:schemeClr>
                  </a:solidFill>
                </a:rPr>
                <a:t>Le monde devient un lieu sûr, plus résilient et plus fort</a:t>
              </a:r>
            </a:p>
          </p:txBody>
        </p:sp>
      </p:grpSp>
      <p:sp>
        <p:nvSpPr>
          <p:cNvPr id="3" name="Content Placeholder 2">
            <a:extLst>
              <a:ext uri="{FF2B5EF4-FFF2-40B4-BE49-F238E27FC236}">
                <a16:creationId xmlns:a16="http://schemas.microsoft.com/office/drawing/2014/main" id="{47A595B7-D916-46D5-9E2E-324292B8A7DA}"/>
              </a:ext>
            </a:extLst>
          </p:cNvPr>
          <p:cNvSpPr>
            <a:spLocks noGrp="1"/>
          </p:cNvSpPr>
          <p:nvPr>
            <p:ph idx="1"/>
            <p:custDataLst>
              <p:tags r:id="rId3"/>
            </p:custDataLst>
          </p:nvPr>
        </p:nvSpPr>
        <p:spPr>
          <a:xfrm>
            <a:off x="839825" y="986810"/>
            <a:ext cx="5787194" cy="4699958"/>
          </a:xfrm>
        </p:spPr>
        <p:txBody>
          <a:bodyPr/>
          <a:lstStyle/>
          <a:p>
            <a:pPr marL="0" indent="0"/>
            <a:r>
              <a:rPr lang="fr-FR" sz="2000" dirty="0"/>
              <a:t>De nombreuses données factuelles indiquent que l’élimination de la malnutrition chez les jeunes enfants présente plusieurs avantages, </a:t>
            </a:r>
          </a:p>
          <a:p>
            <a:pPr marL="0" indent="0" fontAlgn="auto">
              <a:lnSpc>
                <a:spcPct val="100000"/>
              </a:lnSpc>
              <a:spcBef>
                <a:spcPts val="0"/>
              </a:spcBef>
              <a:spcAft>
                <a:spcPts val="0"/>
              </a:spcAft>
              <a:buFont typeface="Arial" panose="020B0604020202020204" pitchFamily="34" charset="0"/>
              <a:buNone/>
              <a:defRPr/>
            </a:pPr>
            <a:r>
              <a:rPr lang="fr-FR" sz="2000" b="0" dirty="0"/>
              <a:t>notamment :</a:t>
            </a:r>
          </a:p>
          <a:p>
            <a:pPr fontAlgn="auto">
              <a:lnSpc>
                <a:spcPct val="100000"/>
              </a:lnSpc>
              <a:spcBef>
                <a:spcPts val="0"/>
              </a:spcBef>
              <a:spcAft>
                <a:spcPts val="0"/>
              </a:spcAft>
              <a:buFont typeface="Arial" panose="020B0604020202020204" pitchFamily="34" charset="0"/>
              <a:buChar char="•"/>
              <a:defRPr/>
            </a:pPr>
            <a:r>
              <a:rPr lang="fr-FR" sz="1800" b="0" dirty="0">
                <a:solidFill>
                  <a:schemeClr val="accent4"/>
                </a:solidFill>
              </a:rPr>
              <a:t>Une augmentation du produit intérieur brut </a:t>
            </a:r>
            <a:r>
              <a:rPr lang="fr-FR" sz="1800" b="0" dirty="0"/>
              <a:t>de 11 % en Afrique et en Asie.</a:t>
            </a:r>
          </a:p>
          <a:p>
            <a:pPr fontAlgn="auto">
              <a:lnSpc>
                <a:spcPct val="100000"/>
              </a:lnSpc>
              <a:spcBef>
                <a:spcPts val="0"/>
              </a:spcBef>
              <a:spcAft>
                <a:spcPts val="0"/>
              </a:spcAft>
              <a:buFont typeface="Arial" panose="020B0604020202020204" pitchFamily="34" charset="0"/>
              <a:buChar char="•"/>
              <a:defRPr/>
            </a:pPr>
            <a:r>
              <a:rPr lang="fr-FR" sz="1800" b="0" dirty="0">
                <a:solidFill>
                  <a:schemeClr val="accent4"/>
                </a:solidFill>
              </a:rPr>
              <a:t>Un recul de la mortalité infantile </a:t>
            </a:r>
            <a:r>
              <a:rPr lang="fr-FR" sz="1800" b="0" dirty="0"/>
              <a:t>de plus d’un tiers</a:t>
            </a:r>
            <a:br>
              <a:rPr sz="1800" dirty="0"/>
            </a:br>
            <a:r>
              <a:rPr lang="fr-FR" sz="1800" b="0" dirty="0"/>
              <a:t>chaque année.</a:t>
            </a:r>
          </a:p>
          <a:p>
            <a:pPr fontAlgn="auto">
              <a:lnSpc>
                <a:spcPct val="100000"/>
              </a:lnSpc>
              <a:spcBef>
                <a:spcPts val="0"/>
              </a:spcBef>
              <a:spcAft>
                <a:spcPts val="0"/>
              </a:spcAft>
              <a:buFont typeface="Arial" panose="020B0604020202020204" pitchFamily="34" charset="0"/>
              <a:buChar char="•"/>
              <a:defRPr/>
            </a:pPr>
            <a:r>
              <a:rPr lang="fr-FR" sz="1800" b="0" dirty="0">
                <a:solidFill>
                  <a:schemeClr val="accent4"/>
                </a:solidFill>
              </a:rPr>
              <a:t>Une amélioration des résultats scolaires </a:t>
            </a:r>
            <a:r>
              <a:rPr lang="fr-FR" sz="1800" b="0" dirty="0"/>
              <a:t>d’au moins un an.</a:t>
            </a:r>
          </a:p>
          <a:p>
            <a:pPr fontAlgn="auto">
              <a:lnSpc>
                <a:spcPct val="100000"/>
              </a:lnSpc>
              <a:spcBef>
                <a:spcPts val="0"/>
              </a:spcBef>
              <a:spcAft>
                <a:spcPts val="0"/>
              </a:spcAft>
              <a:buFont typeface="Arial" panose="020B0604020202020204" pitchFamily="34" charset="0"/>
              <a:buChar char="•"/>
              <a:defRPr/>
            </a:pPr>
            <a:r>
              <a:rPr lang="fr-FR" sz="1800" b="0" dirty="0">
                <a:solidFill>
                  <a:schemeClr val="accent4"/>
                </a:solidFill>
              </a:rPr>
              <a:t>Une augmentation des salaires </a:t>
            </a:r>
            <a:r>
              <a:rPr lang="fr-FR" sz="1800" b="0" dirty="0"/>
              <a:t>de 5 % à 50 %.</a:t>
            </a:r>
          </a:p>
          <a:p>
            <a:pPr fontAlgn="auto">
              <a:lnSpc>
                <a:spcPct val="100000"/>
              </a:lnSpc>
              <a:spcBef>
                <a:spcPts val="0"/>
              </a:spcBef>
              <a:spcAft>
                <a:spcPts val="0"/>
              </a:spcAft>
              <a:buFont typeface="Arial" panose="020B0604020202020204" pitchFamily="34" charset="0"/>
              <a:buChar char="•"/>
              <a:defRPr/>
            </a:pPr>
            <a:r>
              <a:rPr lang="fr-FR" sz="1800" b="0" dirty="0">
                <a:solidFill>
                  <a:schemeClr val="accent4"/>
                </a:solidFill>
              </a:rPr>
              <a:t>Une réduction de la pauvreté</a:t>
            </a:r>
            <a:r>
              <a:rPr lang="fr-FR" sz="1800" b="0" dirty="0"/>
              <a:t>,</a:t>
            </a:r>
            <a:r>
              <a:rPr lang="fr-FR" sz="1800" dirty="0"/>
              <a:t> </a:t>
            </a:r>
            <a:r>
              <a:rPr lang="fr-FR" sz="1800" b="0" dirty="0"/>
              <a:t>sachant que les enfants bien nourris ont 33 % plus de chances d’échapper à la pauvreté à l’âge adulte.</a:t>
            </a:r>
          </a:p>
          <a:p>
            <a:pPr fontAlgn="auto">
              <a:lnSpc>
                <a:spcPct val="100000"/>
              </a:lnSpc>
              <a:spcBef>
                <a:spcPts val="0"/>
              </a:spcBef>
              <a:spcAft>
                <a:spcPts val="0"/>
              </a:spcAft>
              <a:buFont typeface="Arial" panose="020B0604020202020204" pitchFamily="34" charset="0"/>
              <a:buChar char="•"/>
              <a:defRPr/>
            </a:pPr>
            <a:r>
              <a:rPr lang="fr-FR" sz="1800" b="0" dirty="0">
                <a:solidFill>
                  <a:schemeClr val="accent4"/>
                </a:solidFill>
              </a:rPr>
              <a:t>Une autonomisation des femmes </a:t>
            </a:r>
            <a:r>
              <a:rPr lang="fr-FR" sz="1800" b="0" dirty="0"/>
              <a:t>augmentant de 10 % leurs chances de gérer leur propre entreprise.</a:t>
            </a:r>
          </a:p>
          <a:p>
            <a:pPr fontAlgn="auto">
              <a:lnSpc>
                <a:spcPct val="100000"/>
              </a:lnSpc>
              <a:spcBef>
                <a:spcPts val="0"/>
              </a:spcBef>
              <a:spcAft>
                <a:spcPts val="0"/>
              </a:spcAft>
              <a:buFont typeface="Arial" panose="020B0604020202020204" pitchFamily="34" charset="0"/>
              <a:buChar char="•"/>
              <a:defRPr/>
            </a:pPr>
            <a:r>
              <a:rPr lang="fr-FR" sz="1800" b="0" dirty="0">
                <a:solidFill>
                  <a:schemeClr val="accent4"/>
                </a:solidFill>
              </a:rPr>
              <a:t>L’interruption du cycle intergénérationnel</a:t>
            </a:r>
            <a:r>
              <a:rPr lang="fr-FR" sz="1800" dirty="0"/>
              <a:t> </a:t>
            </a:r>
            <a:r>
              <a:rPr lang="fr-FR" sz="1800" b="0" dirty="0">
                <a:solidFill>
                  <a:schemeClr val="accent4"/>
                </a:solidFill>
              </a:rPr>
              <a:t>de la pauvreté</a:t>
            </a:r>
            <a:r>
              <a:rPr lang="fr-FR" sz="2000" b="0" dirty="0">
                <a:solidFill>
                  <a:schemeClr val="accent4"/>
                </a:solidFill>
              </a:rPr>
              <a:t>.</a:t>
            </a:r>
          </a:p>
          <a:p>
            <a:endParaRPr lang="fr-FR" sz="2000" b="0" dirty="0"/>
          </a:p>
        </p:txBody>
      </p:sp>
      <p:sp>
        <p:nvSpPr>
          <p:cNvPr id="4" name="Shape 81">
            <a:extLst>
              <a:ext uri="{FF2B5EF4-FFF2-40B4-BE49-F238E27FC236}">
                <a16:creationId xmlns:a16="http://schemas.microsoft.com/office/drawing/2014/main" id="{266F7C52-140D-46E1-924D-5C094E808258}"/>
              </a:ext>
            </a:extLst>
          </p:cNvPr>
          <p:cNvSpPr txBox="1"/>
          <p:nvPr>
            <p:custDataLst>
              <p:tags r:id="rId4"/>
            </p:custDataLst>
          </p:nvPr>
        </p:nvSpPr>
        <p:spPr>
          <a:xfrm>
            <a:off x="944536" y="6035389"/>
            <a:ext cx="10864876" cy="519193"/>
          </a:xfrm>
          <a:prstGeom prst="rect">
            <a:avLst/>
          </a:prstGeom>
          <a:noFill/>
          <a:ln>
            <a:noFill/>
          </a:ln>
        </p:spPr>
        <p:txBody>
          <a:bodyPr spcFirstLastPara="1" lIns="91425" tIns="91425" rIns="91425" bIns="91425"/>
          <a:lstStyle/>
          <a:p>
            <a:pPr fontAlgn="auto">
              <a:spcBef>
                <a:spcPts val="0"/>
              </a:spcBef>
              <a:spcAft>
                <a:spcPts val="0"/>
              </a:spcAft>
              <a:defRPr/>
            </a:pPr>
            <a:r>
              <a:rPr lang="fr-FR" sz="1100" i="1" dirty="0">
                <a:latin typeface="+mj-lt"/>
                <a:ea typeface="+mn-ea"/>
              </a:rPr>
              <a:t>Source</a:t>
            </a:r>
            <a:r>
              <a:rPr lang="fr-FR" sz="1100" dirty="0">
                <a:latin typeface="+mj-lt"/>
                <a:ea typeface="+mn-ea"/>
              </a:rPr>
              <a:t> : Haddad, L. </a:t>
            </a:r>
            <a:r>
              <a:rPr lang="fr-FR" sz="1100" i="1" dirty="0">
                <a:latin typeface="+mj-lt"/>
                <a:ea typeface="+mn-ea"/>
              </a:rPr>
              <a:t>Child Growth = Sustainable Economic Growth: Why We Should Invest in Nutrition</a:t>
            </a:r>
            <a:r>
              <a:rPr lang="fr-FR" sz="1100" dirty="0">
                <a:latin typeface="+mj-lt"/>
                <a:ea typeface="+mn-ea"/>
              </a:rPr>
              <a:t> [Croissance infantile = croissance économique durable : pourquoi nous devrions investir dans la nutrition]. Brighton et London : Institute for Development Studies [Institut d’études du développement] et Child Investment Foundation Fund [Fondation du Fonds d’investissement pour l’enfance] ; 2013. </a:t>
            </a:r>
            <a:r>
              <a:rPr lang="fr-FR" sz="1100" dirty="0">
                <a:latin typeface="+mj-lt"/>
                <a:ea typeface="+mn-ea"/>
                <a:hlinkClick r:id="rId8"/>
              </a:rPr>
              <a:t>https://allafrica.com/download/resource/main/main/idatcs/00061909:1334aaf2ee035d9ded4117e118df8a79.pdf</a:t>
            </a:r>
            <a:r>
              <a:rPr lang="fr-FR" sz="1100" dirty="0">
                <a:latin typeface="+mj-lt"/>
                <a:ea typeface="+mn-ea"/>
              </a:rPr>
              <a:t>.  </a:t>
            </a:r>
          </a:p>
        </p:txBody>
      </p:sp>
    </p:spTree>
    <p:extLst>
      <p:ext uri="{BB962C8B-B14F-4D97-AF65-F5344CB8AC3E}">
        <p14:creationId xmlns:p14="http://schemas.microsoft.com/office/powerpoint/2010/main" val="1899672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CF85C-ED38-4675-A57E-F81B462D6863}"/>
              </a:ext>
            </a:extLst>
          </p:cNvPr>
          <p:cNvSpPr>
            <a:spLocks noGrp="1"/>
          </p:cNvSpPr>
          <p:nvPr>
            <p:ph type="title"/>
            <p:custDataLst>
              <p:tags r:id="rId1"/>
            </p:custDataLst>
          </p:nvPr>
        </p:nvSpPr>
        <p:spPr>
          <a:xfrm>
            <a:off x="1149694" y="0"/>
            <a:ext cx="10515600" cy="1282477"/>
          </a:xfrm>
        </p:spPr>
        <p:txBody>
          <a:bodyPr/>
          <a:lstStyle/>
          <a:p>
            <a:r>
              <a:rPr lang="fr-FR"/>
              <a:t>Pourquoi la nutrition ? </a:t>
            </a:r>
          </a:p>
        </p:txBody>
      </p:sp>
      <p:pic>
        <p:nvPicPr>
          <p:cNvPr id="5" name="Picture 2" descr="http://docs.scalingupnutrition.org/wp-content/uploads/2016/06/Nutrition-at-the-heart-of-the-SDGs_001.jpg">
            <a:extLst>
              <a:ext uri="{FF2B5EF4-FFF2-40B4-BE49-F238E27FC236}">
                <a16:creationId xmlns:a16="http://schemas.microsoft.com/office/drawing/2014/main" id="{1287D0B9-64F3-4802-B382-8554A0F8224A}"/>
              </a:ext>
            </a:extLst>
          </p:cNvPr>
          <p:cNvPicPr>
            <a:picLocks noChangeAspect="1" noChangeArrowheads="1"/>
          </p:cNvPicPr>
          <p:nvPr>
            <p:custDataLst>
              <p:tags r:id="rId2"/>
            </p:custDataLst>
          </p:nvPr>
        </p:nvPicPr>
        <p:blipFill rotWithShape="1">
          <a:blip r:embed="rId6">
            <a:extLst>
              <a:ext uri="{28A0092B-C50C-407E-A947-70E740481C1C}">
                <a14:useLocalDpi xmlns:a14="http://schemas.microsoft.com/office/drawing/2010/main" val="0"/>
              </a:ext>
            </a:extLst>
          </a:blip>
          <a:srcRect l="2194" t="2852" r="1617" b="4077"/>
          <a:stretch/>
        </p:blipFill>
        <p:spPr bwMode="auto">
          <a:xfrm>
            <a:off x="2495581" y="915592"/>
            <a:ext cx="7996564" cy="5469710"/>
          </a:xfrm>
          <a:prstGeom prst="rect">
            <a:avLst/>
          </a:prstGeom>
          <a:noFill/>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Lst>
        </p:spPr>
      </p:pic>
      <p:sp>
        <p:nvSpPr>
          <p:cNvPr id="3" name="Shape 81">
            <a:extLst>
              <a:ext uri="{FF2B5EF4-FFF2-40B4-BE49-F238E27FC236}">
                <a16:creationId xmlns:a16="http://schemas.microsoft.com/office/drawing/2014/main" id="{E6075BE3-60FC-4E65-8E5C-EDC22F9A0F73}"/>
              </a:ext>
            </a:extLst>
          </p:cNvPr>
          <p:cNvSpPr txBox="1"/>
          <p:nvPr>
            <p:custDataLst>
              <p:tags r:id="rId3"/>
            </p:custDataLst>
          </p:nvPr>
        </p:nvSpPr>
        <p:spPr>
          <a:xfrm>
            <a:off x="2057400" y="6369804"/>
            <a:ext cx="9452015" cy="472698"/>
          </a:xfrm>
          <a:prstGeom prst="rect">
            <a:avLst/>
          </a:prstGeom>
          <a:noFill/>
          <a:ln>
            <a:noFill/>
          </a:ln>
        </p:spPr>
        <p:txBody>
          <a:bodyPr spcFirstLastPara="1" lIns="91425" tIns="91425" rIns="91425" bIns="91425"/>
          <a:lstStyle/>
          <a:p>
            <a:pPr fontAlgn="auto">
              <a:spcBef>
                <a:spcPts val="0"/>
              </a:spcBef>
              <a:spcAft>
                <a:spcPts val="0"/>
              </a:spcAft>
              <a:defRPr/>
            </a:pPr>
            <a:r>
              <a:rPr lang="fr-FR" sz="1100" i="1" dirty="0">
                <a:latin typeface="+mj-lt"/>
                <a:ea typeface="+mn-ea"/>
              </a:rPr>
              <a:t>Source</a:t>
            </a:r>
            <a:r>
              <a:rPr lang="fr-FR" sz="1100" dirty="0">
                <a:latin typeface="+mj-lt"/>
                <a:ea typeface="+mn-ea"/>
              </a:rPr>
              <a:t> : Groupe de réflexion sur la nutrition humanitaire Sight and Life. Site Internet du Mouvement SUN. Page sur la nutrition et les Objectifs de développement durable. </a:t>
            </a:r>
            <a:r>
              <a:rPr lang="fr-FR" sz="1100" dirty="0">
                <a:latin typeface="+mj-lt"/>
                <a:ea typeface="+mn-ea"/>
                <a:hlinkClick r:id="rId7"/>
              </a:rPr>
              <a:t>https://scalingupnutrition.org/fr/nutrition/nutrition-et-objectifs-de-developpement-durable/</a:t>
            </a:r>
            <a:r>
              <a:rPr lang="fr-FR" sz="1100" dirty="0">
                <a:latin typeface="+mj-lt"/>
                <a:ea typeface="+mn-ea"/>
              </a:rPr>
              <a:t>. Consultée le 15 novembre 2020.   </a:t>
            </a:r>
          </a:p>
        </p:txBody>
      </p:sp>
    </p:spTree>
    <p:extLst>
      <p:ext uri="{BB962C8B-B14F-4D97-AF65-F5344CB8AC3E}">
        <p14:creationId xmlns:p14="http://schemas.microsoft.com/office/powerpoint/2010/main" val="1860368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01557-D203-4EAB-B21B-1E2F478AF5B3}"/>
              </a:ext>
            </a:extLst>
          </p:cNvPr>
          <p:cNvSpPr>
            <a:spLocks noGrp="1"/>
          </p:cNvSpPr>
          <p:nvPr>
            <p:ph type="title"/>
            <p:custDataLst>
              <p:tags r:id="rId1"/>
            </p:custDataLst>
          </p:nvPr>
        </p:nvSpPr>
        <p:spPr>
          <a:xfrm>
            <a:off x="1162050" y="-230917"/>
            <a:ext cx="10515600" cy="1325563"/>
          </a:xfrm>
        </p:spPr>
        <p:txBody>
          <a:bodyPr/>
          <a:lstStyle/>
          <a:p>
            <a:r>
              <a:rPr lang="fr-FR" dirty="0"/>
              <a:t>Pourquoi la nutrition ? </a:t>
            </a:r>
          </a:p>
        </p:txBody>
      </p:sp>
      <p:sp>
        <p:nvSpPr>
          <p:cNvPr id="3" name="Content Placeholder 2">
            <a:extLst>
              <a:ext uri="{FF2B5EF4-FFF2-40B4-BE49-F238E27FC236}">
                <a16:creationId xmlns:a16="http://schemas.microsoft.com/office/drawing/2014/main" id="{67A60EE7-26CA-437B-AD7F-F6AAB968F5D0}"/>
              </a:ext>
            </a:extLst>
          </p:cNvPr>
          <p:cNvSpPr>
            <a:spLocks noGrp="1"/>
          </p:cNvSpPr>
          <p:nvPr>
            <p:ph idx="1"/>
            <p:custDataLst>
              <p:tags r:id="rId2"/>
            </p:custDataLst>
          </p:nvPr>
        </p:nvSpPr>
        <p:spPr>
          <a:xfrm>
            <a:off x="1162050" y="914534"/>
            <a:ext cx="10515600" cy="5124664"/>
          </a:xfrm>
        </p:spPr>
        <p:txBody>
          <a:bodyPr/>
          <a:lstStyle/>
          <a:p>
            <a:pPr marL="0" indent="0"/>
            <a:r>
              <a:rPr lang="fr-FR" sz="2200" dirty="0"/>
              <a:t>Les 1 000 jours entre la grossesse d’une femme et le deuxième anniversaire de son enfant constituent une période essentielle au cours de laquelle il est encore possible de remédier à certains préjudices irréversibles, notamment :</a:t>
            </a:r>
          </a:p>
          <a:p>
            <a:pPr>
              <a:buFont typeface="Arial" panose="020B0604020202020204" pitchFamily="34" charset="0"/>
              <a:buChar char="•"/>
            </a:pPr>
            <a:endParaRPr lang="fr-FR" sz="2200" b="0" dirty="0"/>
          </a:p>
          <a:p>
            <a:pPr>
              <a:buFont typeface="Arial" panose="020B0604020202020204" pitchFamily="34" charset="0"/>
              <a:buChar char="•"/>
            </a:pPr>
            <a:r>
              <a:rPr lang="fr-FR" sz="2200" b="0" dirty="0"/>
              <a:t>Prévenir le décès des enfants</a:t>
            </a:r>
          </a:p>
          <a:p>
            <a:pPr>
              <a:buFont typeface="Arial" panose="020B0604020202020204" pitchFamily="34" charset="0"/>
              <a:buChar char="•"/>
            </a:pPr>
            <a:r>
              <a:rPr lang="fr-FR" sz="2200" b="0" dirty="0"/>
              <a:t>Promouvoir le développement cognitif et réaliser le potentiel de croissance</a:t>
            </a:r>
          </a:p>
          <a:p>
            <a:pPr>
              <a:buFont typeface="Arial" panose="020B0604020202020204" pitchFamily="34" charset="0"/>
              <a:buChar char="•"/>
            </a:pPr>
            <a:r>
              <a:rPr lang="fr-FR" sz="2200" b="0" dirty="0"/>
              <a:t>Améliorer les performances et les résultats scolaires</a:t>
            </a:r>
          </a:p>
          <a:p>
            <a:pPr>
              <a:buFont typeface="Arial" panose="020B0604020202020204" pitchFamily="34" charset="0"/>
              <a:buChar char="•"/>
            </a:pPr>
            <a:r>
              <a:rPr lang="fr-FR" sz="2200" b="0" dirty="0"/>
              <a:t>Réduire les écarts en matière de santé, d’éducation et d’apprentissage </a:t>
            </a:r>
          </a:p>
          <a:p>
            <a:pPr>
              <a:buFont typeface="Arial" panose="020B0604020202020204" pitchFamily="34" charset="0"/>
              <a:buChar char="•"/>
            </a:pPr>
            <a:r>
              <a:rPr lang="fr-FR" sz="2200" b="0" dirty="0"/>
              <a:t>Réduire le risque d’apparition de maladies chroniques (obésité, diabète, maladie cardiaque) plus tard dans la vie</a:t>
            </a:r>
          </a:p>
          <a:p>
            <a:pPr>
              <a:buFont typeface="Arial" panose="020B0604020202020204" pitchFamily="34" charset="0"/>
              <a:buChar char="•"/>
            </a:pPr>
            <a:r>
              <a:rPr lang="fr-FR" sz="2200" b="0" dirty="0"/>
              <a:t>Interrompre le cycle intergénérationnel de la pauvreté</a:t>
            </a:r>
          </a:p>
          <a:p>
            <a:pPr>
              <a:buFont typeface="Arial" panose="020B0604020202020204" pitchFamily="34" charset="0"/>
              <a:buChar char="•"/>
            </a:pPr>
            <a:r>
              <a:rPr lang="fr-FR" sz="2200" b="0" dirty="0"/>
              <a:t>Stimuler le PIB</a:t>
            </a:r>
          </a:p>
          <a:p>
            <a:r>
              <a:rPr lang="fr-FR" sz="2200" dirty="0"/>
              <a:t> </a:t>
            </a:r>
          </a:p>
          <a:p>
            <a:endParaRPr lang="fr-FR" sz="2200" dirty="0"/>
          </a:p>
        </p:txBody>
      </p:sp>
      <p:sp>
        <p:nvSpPr>
          <p:cNvPr id="4" name="Shape 81">
            <a:extLst>
              <a:ext uri="{FF2B5EF4-FFF2-40B4-BE49-F238E27FC236}">
                <a16:creationId xmlns:a16="http://schemas.microsoft.com/office/drawing/2014/main" id="{04707106-E50F-41EF-B76C-6B70BF32E865}"/>
              </a:ext>
            </a:extLst>
          </p:cNvPr>
          <p:cNvSpPr txBox="1"/>
          <p:nvPr>
            <p:custDataLst>
              <p:tags r:id="rId3"/>
            </p:custDataLst>
          </p:nvPr>
        </p:nvSpPr>
        <p:spPr>
          <a:xfrm>
            <a:off x="1162049" y="6141099"/>
            <a:ext cx="10515599" cy="519193"/>
          </a:xfrm>
          <a:prstGeom prst="rect">
            <a:avLst/>
          </a:prstGeom>
          <a:noFill/>
          <a:ln>
            <a:noFill/>
          </a:ln>
        </p:spPr>
        <p:txBody>
          <a:bodyPr spcFirstLastPara="1" lIns="91425" tIns="91425" rIns="91425" bIns="91425"/>
          <a:lstStyle/>
          <a:p>
            <a:pPr fontAlgn="auto">
              <a:spcBef>
                <a:spcPts val="0"/>
              </a:spcBef>
              <a:spcAft>
                <a:spcPts val="0"/>
              </a:spcAft>
              <a:defRPr/>
            </a:pPr>
            <a:r>
              <a:rPr lang="fr-FR" sz="1100" i="1" dirty="0">
                <a:latin typeface="+mj-lt"/>
                <a:ea typeface="+mn-ea"/>
              </a:rPr>
              <a:t>Source</a:t>
            </a:r>
            <a:r>
              <a:rPr lang="fr-FR" sz="1100" dirty="0">
                <a:latin typeface="+mj-lt"/>
                <a:ea typeface="+mn-ea"/>
              </a:rPr>
              <a:t> : Haddad, L. </a:t>
            </a:r>
            <a:r>
              <a:rPr lang="fr-FR" sz="1100" i="1" dirty="0">
                <a:latin typeface="+mj-lt"/>
                <a:ea typeface="+mn-ea"/>
              </a:rPr>
              <a:t>Child Growth = Sustainable Economic Growth: Why We Should Invest in Nutrition</a:t>
            </a:r>
            <a:r>
              <a:rPr lang="fr-FR" sz="1100" dirty="0">
                <a:latin typeface="+mj-lt"/>
                <a:ea typeface="+mn-ea"/>
              </a:rPr>
              <a:t> [Croissance infantile = croissance économique durable : pourquoi nous devrions investir dans la nutrition]. Brighton et London : Institute for Development Studies [Institut d’études du développement] et Child Investment Foundation Fund [Fondation du Fonds d’investissement pour l’enfance] ; 2013. </a:t>
            </a:r>
            <a:r>
              <a:rPr lang="fr-FR" sz="1100" dirty="0">
                <a:latin typeface="+mj-lt"/>
                <a:ea typeface="+mn-ea"/>
                <a:hlinkClick r:id="rId6"/>
              </a:rPr>
              <a:t>https://allafrica.com/download/resource/main/main/idatcs/00061909:1334aaf2ee035d9ded4117e118df8a79.pdf</a:t>
            </a:r>
            <a:r>
              <a:rPr lang="fr-FR" sz="1100" dirty="0">
                <a:latin typeface="+mj-lt"/>
                <a:ea typeface="+mn-ea"/>
              </a:rPr>
              <a:t>.  </a:t>
            </a:r>
          </a:p>
        </p:txBody>
      </p:sp>
    </p:spTree>
    <p:extLst>
      <p:ext uri="{BB962C8B-B14F-4D97-AF65-F5344CB8AC3E}">
        <p14:creationId xmlns:p14="http://schemas.microsoft.com/office/powerpoint/2010/main" val="1270433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270EB-6ABF-4AAC-9E36-F3B676ED3067}"/>
              </a:ext>
            </a:extLst>
          </p:cNvPr>
          <p:cNvSpPr>
            <a:spLocks noGrp="1"/>
          </p:cNvSpPr>
          <p:nvPr>
            <p:ph type="title"/>
            <p:custDataLst>
              <p:tags r:id="rId1"/>
            </p:custDataLst>
          </p:nvPr>
        </p:nvSpPr>
        <p:spPr>
          <a:xfrm>
            <a:off x="1162050" y="252810"/>
            <a:ext cx="10515600" cy="962379"/>
          </a:xfrm>
        </p:spPr>
        <p:txBody>
          <a:bodyPr/>
          <a:lstStyle/>
          <a:p>
            <a:r>
              <a:rPr lang="fr-FR" altLang="en-US" sz="4000" b="1" dirty="0"/>
              <a:t>Ensemble de 10 interventions clés en matière de nutrition</a:t>
            </a:r>
            <a:endParaRPr lang="fr-FR" sz="4000" dirty="0"/>
          </a:p>
        </p:txBody>
      </p:sp>
      <p:sp>
        <p:nvSpPr>
          <p:cNvPr id="3" name="Content Placeholder 2">
            <a:extLst>
              <a:ext uri="{FF2B5EF4-FFF2-40B4-BE49-F238E27FC236}">
                <a16:creationId xmlns:a16="http://schemas.microsoft.com/office/drawing/2014/main" id="{6953D9C0-67BA-49C0-B66C-26F2BC611183}"/>
              </a:ext>
            </a:extLst>
          </p:cNvPr>
          <p:cNvSpPr>
            <a:spLocks noGrp="1"/>
          </p:cNvSpPr>
          <p:nvPr>
            <p:ph idx="1"/>
            <p:custDataLst>
              <p:tags r:id="rId2"/>
            </p:custDataLst>
          </p:nvPr>
        </p:nvSpPr>
        <p:spPr>
          <a:xfrm>
            <a:off x="1162050" y="1215189"/>
            <a:ext cx="10515600" cy="5173432"/>
          </a:xfrm>
        </p:spPr>
        <p:txBody>
          <a:bodyPr/>
          <a:lstStyle/>
          <a:p>
            <a:r>
              <a:rPr lang="fr-FR" sz="1700" dirty="0"/>
              <a:t>NUTRITION MATERNELLE OPTIMALE PENDANT LA GROSSESSE</a:t>
            </a:r>
          </a:p>
          <a:p>
            <a:pPr>
              <a:buFont typeface="+mj-lt"/>
              <a:buAutoNum type="arabicPeriod"/>
            </a:pPr>
            <a:r>
              <a:rPr lang="fr-FR" sz="1700" b="0" dirty="0"/>
              <a:t>Divers suppléments en micronutriments pour toutes les mères </a:t>
            </a:r>
          </a:p>
          <a:p>
            <a:pPr>
              <a:buFont typeface="+mj-lt"/>
              <a:buAutoNum type="arabicPeriod"/>
            </a:pPr>
            <a:r>
              <a:rPr lang="fr-FR" sz="1700" b="0" dirty="0"/>
              <a:t>Supplémentation en calcium pour les mères qui risquent de ne pas en consommer suffisamment</a:t>
            </a:r>
          </a:p>
          <a:p>
            <a:pPr>
              <a:buFont typeface="+mj-lt"/>
              <a:buAutoNum type="arabicPeriod"/>
            </a:pPr>
            <a:r>
              <a:rPr lang="fr-FR" sz="1700" b="0" dirty="0"/>
              <a:t>Suppléments protéiques maternels énergétiquement équilibrés en fonction des besoins </a:t>
            </a:r>
          </a:p>
          <a:p>
            <a:pPr>
              <a:buFont typeface="+mj-lt"/>
              <a:buAutoNum type="arabicPeriod"/>
            </a:pPr>
            <a:r>
              <a:rPr lang="fr-FR" sz="1700" b="0" dirty="0"/>
              <a:t>Iodation universelle du sel</a:t>
            </a:r>
            <a:endParaRPr lang="fr-FR" sz="1700" dirty="0"/>
          </a:p>
          <a:p>
            <a:pPr marL="0" indent="0"/>
            <a:r>
              <a:rPr lang="fr-FR" sz="1700" dirty="0"/>
              <a:t>ALIMENTATION DU NOURRISSON ET DU JEUNE ENFANT</a:t>
            </a:r>
          </a:p>
          <a:p>
            <a:pPr marL="228600" indent="-228600">
              <a:buFont typeface="+mj-lt"/>
              <a:buAutoNum type="arabicPeriod" startAt="5"/>
            </a:pPr>
            <a:r>
              <a:rPr lang="fr-FR" sz="1700" b="0" dirty="0"/>
              <a:t>Promotion d’un allaitement maternel précoce et exclusif pendant 6 mois ; poursuite de l’allaitement jusqu’aux 2 ans de l’enfant</a:t>
            </a:r>
          </a:p>
          <a:p>
            <a:pPr marL="228600" indent="-228600">
              <a:buFont typeface="+mj-lt"/>
              <a:buAutoNum type="arabicPeriod" startAt="5"/>
            </a:pPr>
            <a:r>
              <a:rPr lang="fr-FR" sz="1700" b="0" dirty="0"/>
              <a:t>Éducation à l’alimentation complémentaire adaptée aux populations bénéficiant de la sécurité alimentaire et suppléments alimentaires complémentaires pour les populations en situation d’insécurité alimentaire</a:t>
            </a:r>
          </a:p>
          <a:p>
            <a:pPr marL="0" indent="0"/>
            <a:r>
              <a:rPr lang="fr-FR" sz="1700" dirty="0"/>
              <a:t>SUPPLÉMENTATION EN MICRONUTRIMENTS POUR LES ENFANTS À RISQUE</a:t>
            </a:r>
          </a:p>
          <a:p>
            <a:pPr marL="228600" indent="-228600">
              <a:buFont typeface="+mj-lt"/>
              <a:buAutoNum type="arabicPeriod" startAt="7"/>
            </a:pPr>
            <a:r>
              <a:rPr lang="fr-FR" sz="1700" b="0" dirty="0"/>
              <a:t>Suppléments en vitamine A chez les enfants de 6 à 59 mois</a:t>
            </a:r>
          </a:p>
          <a:p>
            <a:pPr marL="228600" indent="-228600">
              <a:buFont typeface="+mj-lt"/>
              <a:buAutoNum type="arabicPeriod" startAt="7"/>
            </a:pPr>
            <a:r>
              <a:rPr lang="fr-FR" sz="1700" b="0" dirty="0"/>
              <a:t>Supplémentation préventive en zinc chez les enfants de 12 à 59 mois</a:t>
            </a:r>
          </a:p>
          <a:p>
            <a:pPr marL="0" indent="0"/>
            <a:r>
              <a:rPr lang="fr-FR" sz="1700" dirty="0"/>
              <a:t>GESTION DE LA MALNUTRITION AIGUË</a:t>
            </a:r>
          </a:p>
          <a:p>
            <a:pPr>
              <a:buFont typeface="+mj-lt"/>
              <a:buAutoNum type="arabicPeriod" startAt="9"/>
            </a:pPr>
            <a:r>
              <a:rPr lang="fr-FR" sz="1700" b="0" dirty="0"/>
              <a:t>Supplémentation alimentaire pour lutter contre la malnutrition aiguë modérée </a:t>
            </a:r>
          </a:p>
          <a:p>
            <a:pPr>
              <a:buFont typeface="+mj-lt"/>
              <a:buAutoNum type="arabicPeriod" startAt="9"/>
            </a:pPr>
            <a:r>
              <a:rPr lang="fr-FR" sz="1700" b="0" dirty="0"/>
              <a:t>Gestion de la malnutrition aiguë sévère</a:t>
            </a:r>
          </a:p>
          <a:p>
            <a:endParaRPr lang="fr-FR" sz="1400" dirty="0"/>
          </a:p>
        </p:txBody>
      </p:sp>
      <p:sp>
        <p:nvSpPr>
          <p:cNvPr id="4" name="Shape 81">
            <a:extLst>
              <a:ext uri="{FF2B5EF4-FFF2-40B4-BE49-F238E27FC236}">
                <a16:creationId xmlns:a16="http://schemas.microsoft.com/office/drawing/2014/main" id="{0315E07C-02B5-4DF3-8270-1468B2B9A086}"/>
              </a:ext>
            </a:extLst>
          </p:cNvPr>
          <p:cNvSpPr txBox="1"/>
          <p:nvPr>
            <p:custDataLst>
              <p:tags r:id="rId3"/>
            </p:custDataLst>
          </p:nvPr>
        </p:nvSpPr>
        <p:spPr>
          <a:xfrm>
            <a:off x="8136610" y="6276814"/>
            <a:ext cx="4055390" cy="581186"/>
          </a:xfrm>
          <a:prstGeom prst="rect">
            <a:avLst/>
          </a:prstGeom>
          <a:noFill/>
          <a:ln>
            <a:noFill/>
          </a:ln>
        </p:spPr>
        <p:txBody>
          <a:bodyPr spcFirstLastPara="1" lIns="91425" tIns="91425" rIns="91425" bIns="91425"/>
          <a:lstStyle/>
          <a:p>
            <a:pPr fontAlgn="auto">
              <a:spcBef>
                <a:spcPts val="0"/>
              </a:spcBef>
              <a:spcAft>
                <a:spcPts val="0"/>
              </a:spcAft>
              <a:defRPr/>
            </a:pPr>
            <a:r>
              <a:rPr lang="fr-FR" sz="1100" i="1" dirty="0">
                <a:latin typeface="+mj-lt"/>
                <a:ea typeface="+mn-ea"/>
              </a:rPr>
              <a:t>Source</a:t>
            </a:r>
            <a:r>
              <a:rPr lang="fr-FR" sz="1100" dirty="0">
                <a:latin typeface="+mj-lt"/>
                <a:ea typeface="+mn-ea"/>
              </a:rPr>
              <a:t> : Collection sur la nutrition maternelle et infantile. </a:t>
            </a:r>
            <a:r>
              <a:rPr lang="fr-FR" sz="1100" i="1" dirty="0">
                <a:latin typeface="+mj-lt"/>
                <a:ea typeface="+mn-ea"/>
              </a:rPr>
              <a:t>Lancet</a:t>
            </a:r>
            <a:r>
              <a:rPr lang="fr-FR" sz="1100" dirty="0">
                <a:latin typeface="+mj-lt"/>
                <a:ea typeface="+mn-ea"/>
              </a:rPr>
              <a:t>. 2013. </a:t>
            </a:r>
            <a:r>
              <a:rPr lang="fr-FR" sz="1100" dirty="0">
                <a:latin typeface="+mj-lt"/>
                <a:ea typeface="+mn-ea"/>
                <a:hlinkClick r:id="rId6"/>
              </a:rPr>
              <a:t>https://www.thelancet.com/series/maternal-and-child-nutrition</a:t>
            </a:r>
            <a:r>
              <a:rPr lang="fr-FR" sz="1100" dirty="0">
                <a:latin typeface="+mj-lt"/>
                <a:ea typeface="+mn-ea"/>
              </a:rPr>
              <a:t>. </a:t>
            </a:r>
          </a:p>
        </p:txBody>
      </p:sp>
    </p:spTree>
    <p:extLst>
      <p:ext uri="{BB962C8B-B14F-4D97-AF65-F5344CB8AC3E}">
        <p14:creationId xmlns:p14="http://schemas.microsoft.com/office/powerpoint/2010/main" val="3165234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AB7C3-FF90-4FC1-BCB2-6633512BBF3A}"/>
              </a:ext>
            </a:extLst>
          </p:cNvPr>
          <p:cNvSpPr>
            <a:spLocks noGrp="1"/>
          </p:cNvSpPr>
          <p:nvPr>
            <p:ph type="title"/>
            <p:custDataLst>
              <p:tags r:id="rId1"/>
            </p:custDataLst>
          </p:nvPr>
        </p:nvSpPr>
        <p:spPr/>
        <p:txBody>
          <a:bodyPr/>
          <a:lstStyle/>
          <a:p>
            <a:r>
              <a:rPr lang="fr-FR"/>
              <a:t>Un besoin d’interventions spécifiques et sensibles à la nutrition </a:t>
            </a:r>
          </a:p>
        </p:txBody>
      </p:sp>
      <p:sp>
        <p:nvSpPr>
          <p:cNvPr id="3" name="Content Placeholder 2">
            <a:extLst>
              <a:ext uri="{FF2B5EF4-FFF2-40B4-BE49-F238E27FC236}">
                <a16:creationId xmlns:a16="http://schemas.microsoft.com/office/drawing/2014/main" id="{04EE7F0B-6B74-4ABD-B19E-644D4B238226}"/>
              </a:ext>
            </a:extLst>
          </p:cNvPr>
          <p:cNvSpPr>
            <a:spLocks noGrp="1"/>
          </p:cNvSpPr>
          <p:nvPr>
            <p:ph idx="1"/>
            <p:custDataLst>
              <p:tags r:id="rId2"/>
            </p:custDataLst>
          </p:nvPr>
        </p:nvSpPr>
        <p:spPr/>
        <p:txBody>
          <a:bodyPr/>
          <a:lstStyle/>
          <a:p>
            <a:r>
              <a:rPr lang="fr-FR" sz="2000" b="0" i="1" dirty="0"/>
              <a:t>« Une intensification de la portée des interventions spécifiques à la nutrition dans les pays les plus touchés à hauteur de 90 % pourrait réduire les retards de croissance de 20,3 % » </a:t>
            </a:r>
            <a:r>
              <a:rPr lang="fr-FR" sz="2000" b="0" dirty="0"/>
              <a:t>— </a:t>
            </a:r>
            <a:r>
              <a:rPr lang="fr-FR" sz="2000" b="0" i="1" dirty="0"/>
              <a:t>Lancet</a:t>
            </a:r>
            <a:r>
              <a:rPr lang="fr-FR" sz="2000" b="0" dirty="0"/>
              <a:t>, 2013</a:t>
            </a:r>
          </a:p>
          <a:p>
            <a:endParaRPr lang="fr-FR" sz="2000" b="1" dirty="0"/>
          </a:p>
          <a:p>
            <a:pPr marL="342900" indent="-342900">
              <a:buFont typeface="Symbol" charset="2"/>
              <a:buChar char="Þ"/>
            </a:pPr>
            <a:r>
              <a:rPr lang="fr-FR" sz="2000" b="1" dirty="0"/>
              <a:t>Cela montre que, même avec une couverture très large, l’impact des interventions spécifiques à la nutrition prises seules reste limité.</a:t>
            </a:r>
          </a:p>
          <a:p>
            <a:pPr marL="342900" indent="-342900">
              <a:buFont typeface="Symbol" charset="2"/>
              <a:buChar char="Þ"/>
            </a:pPr>
            <a:r>
              <a:rPr lang="fr-FR" sz="2000" b="1" dirty="0"/>
              <a:t>Les actions menées dans différents secteurs ayant un impact sur la nutrition (c.-à-d., sensibles à la nutrition) sont importantes puisqu’elles complètent/ renforcent le travail effectué spécifiquement dans le domaine de la nutrition</a:t>
            </a:r>
            <a:endParaRPr lang="fr-FR" sz="2000" dirty="0"/>
          </a:p>
          <a:p>
            <a:endParaRPr lang="fr-FR" sz="2000" b="0" dirty="0"/>
          </a:p>
          <a:p>
            <a:r>
              <a:rPr lang="fr-FR" sz="2000" b="0" dirty="0"/>
              <a:t>Des acteurs multiples et variés qui savent ce qui est réaliste et atteignable </a:t>
            </a:r>
          </a:p>
          <a:p>
            <a:endParaRPr lang="fr-FR" sz="2000" b="0" dirty="0"/>
          </a:p>
          <a:p>
            <a:r>
              <a:rPr lang="fr-FR" sz="2000" b="0" dirty="0"/>
              <a:t>Sur plusieurs plans, puisque la majeure partie de la mise en œuvre intervient au niveau des districts/communautés</a:t>
            </a:r>
          </a:p>
          <a:p>
            <a:endParaRPr lang="fr-FR" sz="2000" b="1" dirty="0"/>
          </a:p>
          <a:p>
            <a:endParaRPr lang="fr-FR" sz="2000" dirty="0"/>
          </a:p>
        </p:txBody>
      </p:sp>
    </p:spTree>
    <p:extLst>
      <p:ext uri="{BB962C8B-B14F-4D97-AF65-F5344CB8AC3E}">
        <p14:creationId xmlns:p14="http://schemas.microsoft.com/office/powerpoint/2010/main" val="149494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2A095-587D-420F-AD8F-529F9305E6D7}"/>
              </a:ext>
            </a:extLst>
          </p:cNvPr>
          <p:cNvSpPr>
            <a:spLocks noGrp="1"/>
          </p:cNvSpPr>
          <p:nvPr>
            <p:ph type="title"/>
            <p:custDataLst>
              <p:tags r:id="rId1"/>
            </p:custDataLst>
          </p:nvPr>
        </p:nvSpPr>
        <p:spPr/>
        <p:txBody>
          <a:bodyPr/>
          <a:lstStyle/>
          <a:p>
            <a:r>
              <a:rPr lang="fr-FR" altLang="en-US" sz="4400" b="1" dirty="0"/>
              <a:t>Interventions spécifiques à la nutrition</a:t>
            </a:r>
            <a:endParaRPr lang="fr-FR" dirty="0"/>
          </a:p>
        </p:txBody>
      </p:sp>
      <p:sp>
        <p:nvSpPr>
          <p:cNvPr id="3" name="Content Placeholder 2">
            <a:extLst>
              <a:ext uri="{FF2B5EF4-FFF2-40B4-BE49-F238E27FC236}">
                <a16:creationId xmlns:a16="http://schemas.microsoft.com/office/drawing/2014/main" id="{DB672097-8A3A-4AD5-A88E-89E5D00576B0}"/>
              </a:ext>
            </a:extLst>
          </p:cNvPr>
          <p:cNvSpPr>
            <a:spLocks noGrp="1"/>
          </p:cNvSpPr>
          <p:nvPr>
            <p:ph idx="1"/>
            <p:custDataLst>
              <p:tags r:id="rId2"/>
            </p:custDataLst>
          </p:nvPr>
        </p:nvSpPr>
        <p:spPr>
          <a:xfrm>
            <a:off x="1162050" y="1454956"/>
            <a:ext cx="10515600" cy="4256234"/>
          </a:xfrm>
        </p:spPr>
        <p:txBody>
          <a:bodyPr/>
          <a:lstStyle/>
          <a:p>
            <a:pPr marL="0" indent="0"/>
            <a:r>
              <a:rPr lang="fr-FR" sz="2400" dirty="0"/>
              <a:t>Interventions ou programmes destinés à pallier les </a:t>
            </a:r>
            <a:r>
              <a:rPr lang="fr-FR" sz="2400" dirty="0">
                <a:solidFill>
                  <a:schemeClr val="accent5"/>
                </a:solidFill>
              </a:rPr>
              <a:t>facteurs déterminants directs </a:t>
            </a:r>
            <a:r>
              <a:rPr lang="fr-FR" sz="2400" dirty="0"/>
              <a:t>de la nutrition et du développement du fœtus et de l’enfant – apport alimentaire et nutritionnel adéquat, alimentation, pratiques de soins/parentales et faible charge des maladies infectieuses </a:t>
            </a:r>
          </a:p>
          <a:p>
            <a:endParaRPr lang="fr-FR" sz="2400" b="0" dirty="0"/>
          </a:p>
          <a:p>
            <a:pPr marL="0" indent="0"/>
            <a:r>
              <a:rPr lang="fr-FR" sz="2400" dirty="0"/>
              <a:t>Exemples</a:t>
            </a:r>
            <a:r>
              <a:rPr lang="fr-FR" sz="2400" b="0" dirty="0"/>
              <a:t> : santé et nutrition des adolescentes (période pré- et post conception) et des mères ; régime alimentaire maternel ou supplémentation en micronutriments ; promotion d’un allaitement maternel optimal ; alimentation complémentaire, et pratiques et encouragement d’une alimentation adaptée ; supplémentation alimentaire ; diversification et supplémentation ou fortification en micronutriments pour les enfants ; traitement de la malnutrition aiguë sévère ; prévention et prise en charge des maladies ; nutrition dans les situations d’urgence </a:t>
            </a:r>
          </a:p>
          <a:p>
            <a:endParaRPr lang="fr-FR" sz="2400" b="0" dirty="0"/>
          </a:p>
        </p:txBody>
      </p:sp>
    </p:spTree>
    <p:extLst>
      <p:ext uri="{BB962C8B-B14F-4D97-AF65-F5344CB8AC3E}">
        <p14:creationId xmlns:p14="http://schemas.microsoft.com/office/powerpoint/2010/main" val="1596394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C93D2-A635-4FC3-8D2A-63A5B54550E5}"/>
              </a:ext>
            </a:extLst>
          </p:cNvPr>
          <p:cNvSpPr>
            <a:spLocks noGrp="1"/>
          </p:cNvSpPr>
          <p:nvPr>
            <p:ph type="title"/>
            <p:custDataLst>
              <p:tags r:id="rId1"/>
            </p:custDataLst>
          </p:nvPr>
        </p:nvSpPr>
        <p:spPr/>
        <p:txBody>
          <a:bodyPr/>
          <a:lstStyle/>
          <a:p>
            <a:r>
              <a:rPr lang="fr-FR" altLang="en-US" sz="4400" b="1" dirty="0"/>
              <a:t>Interventions sensibles à la nutrition</a:t>
            </a:r>
            <a:endParaRPr lang="fr-FR" dirty="0"/>
          </a:p>
        </p:txBody>
      </p:sp>
      <p:sp>
        <p:nvSpPr>
          <p:cNvPr id="3" name="Content Placeholder 2">
            <a:extLst>
              <a:ext uri="{FF2B5EF4-FFF2-40B4-BE49-F238E27FC236}">
                <a16:creationId xmlns:a16="http://schemas.microsoft.com/office/drawing/2014/main" id="{6708E567-F915-48AF-ADA2-7E9B81142C73}"/>
              </a:ext>
            </a:extLst>
          </p:cNvPr>
          <p:cNvSpPr>
            <a:spLocks noGrp="1"/>
          </p:cNvSpPr>
          <p:nvPr>
            <p:ph idx="1"/>
            <p:custDataLst>
              <p:tags r:id="rId2"/>
            </p:custDataLst>
          </p:nvPr>
        </p:nvSpPr>
        <p:spPr>
          <a:xfrm>
            <a:off x="1162050" y="1645938"/>
            <a:ext cx="10515600" cy="5212062"/>
          </a:xfrm>
        </p:spPr>
        <p:txBody>
          <a:bodyPr/>
          <a:lstStyle/>
          <a:p>
            <a:pPr marL="0" indent="0"/>
            <a:r>
              <a:rPr lang="fr-FR" sz="2400" dirty="0"/>
              <a:t>Interventions ou programmes palliant les </a:t>
            </a:r>
            <a:r>
              <a:rPr lang="fr-FR" sz="2400" dirty="0">
                <a:solidFill>
                  <a:schemeClr val="accent5"/>
                </a:solidFill>
              </a:rPr>
              <a:t>facteurs déterminants sous-jacents </a:t>
            </a:r>
            <a:r>
              <a:rPr lang="fr-FR" sz="2400" dirty="0"/>
              <a:t>de la nutrition et du développement du fœtus et de l’enfant – sécurité alimentaire ; ressources adéquates pour les soins au niveau des mères, des foyers et des communautés ; accès à des services de santé et possibilité d’évoluer dans un environnement sain et propre – et intégrant des objectifs et des actions spécifiques à la nutrition </a:t>
            </a:r>
          </a:p>
          <a:p>
            <a:pPr>
              <a:buFont typeface="Arial" panose="020B0604020202020204" pitchFamily="34" charset="0"/>
              <a:buChar char="•"/>
            </a:pPr>
            <a:r>
              <a:rPr lang="fr-FR" sz="2400" b="0" dirty="0"/>
              <a:t>Les programmes sensibles à la nutrition peuvent servir de tremplin aux interventions spécifiques à la nutrition, en accroissant potentiellement leur envergure, leur couverture et leur efficacité. </a:t>
            </a:r>
          </a:p>
          <a:p>
            <a:pPr>
              <a:buFont typeface="Arial" panose="020B0604020202020204" pitchFamily="34" charset="0"/>
              <a:buChar char="•"/>
            </a:pPr>
            <a:r>
              <a:rPr lang="fr-FR" sz="2400" dirty="0"/>
              <a:t>Exemples</a:t>
            </a:r>
            <a:r>
              <a:rPr lang="fr-FR" sz="2400" b="0" dirty="0"/>
              <a:t> : agriculture et sécurité sanitaire des aliments ; filets de protection sociale ; développement de la petite enfance ; santé mentale des mères ; autonomisation des femmes ; protection de l’enfance ; scolarisation ; eau, assainissement et hygiène ; services de santé et de planning familial </a:t>
            </a:r>
          </a:p>
          <a:p>
            <a:endParaRPr lang="fr-FR" sz="2400" b="0" dirty="0"/>
          </a:p>
        </p:txBody>
      </p:sp>
    </p:spTree>
    <p:extLst>
      <p:ext uri="{BB962C8B-B14F-4D97-AF65-F5344CB8AC3E}">
        <p14:creationId xmlns:p14="http://schemas.microsoft.com/office/powerpoint/2010/main" val="3404346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C322A6-5B4D-4273-B805-789C623AE24D}"/>
              </a:ext>
            </a:extLst>
          </p:cNvPr>
          <p:cNvSpPr>
            <a:spLocks noGrp="1"/>
          </p:cNvSpPr>
          <p:nvPr>
            <p:ph idx="1"/>
            <p:custDataLst>
              <p:tags r:id="rId1"/>
            </p:custDataLst>
          </p:nvPr>
        </p:nvSpPr>
        <p:spPr>
          <a:xfrm>
            <a:off x="984886" y="1459982"/>
            <a:ext cx="11029949" cy="5241851"/>
          </a:xfrm>
        </p:spPr>
        <p:txBody>
          <a:bodyPr>
            <a:normAutofit fontScale="85000" lnSpcReduction="20000"/>
          </a:bodyPr>
          <a:lstStyle/>
          <a:p>
            <a:pPr marL="457200" indent="-457200">
              <a:buFont typeface="Arial" panose="020B0604020202020204" pitchFamily="34" charset="0"/>
              <a:buChar char="•"/>
            </a:pPr>
            <a:r>
              <a:rPr lang="fr-FR"/>
              <a:t>Contexte : </a:t>
            </a:r>
            <a:r>
              <a:rPr lang="fr-FR" b="0" dirty="0"/>
              <a:t>MQSUN</a:t>
            </a:r>
            <a:r>
              <a:rPr lang="fr-FR" b="0" baseline="30000" dirty="0"/>
              <a:t>+</a:t>
            </a:r>
            <a:r>
              <a:rPr lang="fr-FR" b="0" dirty="0"/>
              <a:t> utilise cette présentation PowerPoint pour aider les pays à convaincre les parties prenantes de l’importance de la nutrition à l’échelle nationale et internationale, et de la nécessité d’élaborer un plan multisectoriel pour la nutrition.</a:t>
            </a:r>
          </a:p>
          <a:p>
            <a:pPr marL="457200" indent="-457200">
              <a:buFont typeface="Arial" panose="020B0604020202020204" pitchFamily="34" charset="0"/>
              <a:buChar char="•"/>
            </a:pPr>
            <a:r>
              <a:rPr lang="fr-FR"/>
              <a:t>Objectifs : </a:t>
            </a:r>
          </a:p>
          <a:p>
            <a:pPr marL="1143000" lvl="1" indent="-457200"/>
            <a:r>
              <a:rPr lang="fr-FR" b="0" dirty="0"/>
              <a:t>Un grand nombre d’approches différentes sont possibles pour mener un atelier d’orientation. Cette présentation a pour objectif de proposer aux pays un éventail d’outils et de ressources choisis qui leur permettront d’organiser des débats et des séances de travail de groupe dans le cadre d’un atelier d’orientation visant à élaborer et étoffer leur plan multisectoriel pour la nutrition. </a:t>
            </a:r>
          </a:p>
          <a:p>
            <a:pPr marL="1143000" lvl="1" indent="-457200"/>
            <a:r>
              <a:rPr lang="fr-FR" b="0" dirty="0"/>
              <a:t>Elle n’est pas conçue pour être une présentation exhaustive à utiliser telle quelle lors d’un atelier d’orientation, et il convient de la compléter avec des informations supplémentaires propres au pays concerné.</a:t>
            </a:r>
          </a:p>
          <a:p>
            <a:pPr marL="461963" indent="-461963">
              <a:buFont typeface="Arial" panose="020B0604020202020204" pitchFamily="34" charset="0"/>
              <a:buChar char="•"/>
            </a:pPr>
            <a:r>
              <a:rPr lang="fr-FR" b="0" dirty="0"/>
              <a:t>Les utilisateurs sont invités à choisir les diapositives qui correspondent le mieux aux parties prenantes participant à l’atelier d’orientation et à adapter cette présentation en fonction de leur contexte. </a:t>
            </a:r>
          </a:p>
        </p:txBody>
      </p:sp>
      <p:sp>
        <p:nvSpPr>
          <p:cNvPr id="6" name="Rectangle 5">
            <a:extLst>
              <a:ext uri="{FF2B5EF4-FFF2-40B4-BE49-F238E27FC236}">
                <a16:creationId xmlns:a16="http://schemas.microsoft.com/office/drawing/2014/main" id="{C1C92545-002A-4E21-812A-41C9E01ED2B0}"/>
              </a:ext>
            </a:extLst>
          </p:cNvPr>
          <p:cNvSpPr/>
          <p:nvPr>
            <p:custDataLst>
              <p:tags r:id="rId2"/>
            </p:custDataLst>
          </p:nvPr>
        </p:nvSpPr>
        <p:spPr>
          <a:xfrm>
            <a:off x="984886" y="298593"/>
            <a:ext cx="10515600" cy="88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sz="4400" b="1" dirty="0">
                <a:solidFill>
                  <a:srgbClr val="6C8EAD"/>
                </a:solidFill>
                <a:latin typeface="+mj-lt"/>
                <a:ea typeface="+mj-ea"/>
                <a:cs typeface="+mj-cs"/>
              </a:rPr>
              <a:t>À propos de cet outil</a:t>
            </a:r>
            <a:endParaRPr lang="fr-FR" b="1" dirty="0">
              <a:latin typeface="+mj-lt"/>
            </a:endParaRPr>
          </a:p>
        </p:txBody>
      </p:sp>
      <p:pic>
        <p:nvPicPr>
          <p:cNvPr id="10" name="Picture 9" descr="Logo&#10;&#10;Description automatically generated">
            <a:extLst>
              <a:ext uri="{FF2B5EF4-FFF2-40B4-BE49-F238E27FC236}">
                <a16:creationId xmlns:a16="http://schemas.microsoft.com/office/drawing/2014/main" id="{271B0B70-4673-4FF3-A847-4F7C80D28572}"/>
              </a:ext>
            </a:extLst>
          </p:cNvPr>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8833661" y="-282888"/>
            <a:ext cx="3181174" cy="1635538"/>
          </a:xfrm>
          <a:prstGeom prst="rect">
            <a:avLst/>
          </a:prstGeom>
        </p:spPr>
      </p:pic>
    </p:spTree>
    <p:extLst>
      <p:ext uri="{BB962C8B-B14F-4D97-AF65-F5344CB8AC3E}">
        <p14:creationId xmlns:p14="http://schemas.microsoft.com/office/powerpoint/2010/main" val="2812104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710E-C1D7-4DBE-9A58-DD85628F7C6A}"/>
              </a:ext>
            </a:extLst>
          </p:cNvPr>
          <p:cNvSpPr>
            <a:spLocks noGrp="1"/>
          </p:cNvSpPr>
          <p:nvPr>
            <p:ph type="title"/>
            <p:custDataLst>
              <p:tags r:id="rId1"/>
            </p:custDataLst>
          </p:nvPr>
        </p:nvSpPr>
        <p:spPr>
          <a:xfrm>
            <a:off x="838200" y="2766218"/>
            <a:ext cx="10515600" cy="1325563"/>
          </a:xfrm>
        </p:spPr>
        <p:txBody>
          <a:bodyPr/>
          <a:lstStyle/>
          <a:p>
            <a:pPr algn="ctr"/>
            <a:r>
              <a:rPr lang="fr-FR" sz="6000" dirty="0"/>
              <a:t>NUTRITION </a:t>
            </a:r>
            <a:r>
              <a:rPr lang="fr-FR" sz="6000" dirty="0">
                <a:highlight>
                  <a:srgbClr val="FFFF00"/>
                </a:highlight>
              </a:rPr>
              <a:t>[AU] [PAYS]</a:t>
            </a:r>
          </a:p>
        </p:txBody>
      </p:sp>
    </p:spTree>
    <p:extLst>
      <p:ext uri="{BB962C8B-B14F-4D97-AF65-F5344CB8AC3E}">
        <p14:creationId xmlns:p14="http://schemas.microsoft.com/office/powerpoint/2010/main" val="3330347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C9D3A-B021-4333-8AC3-C91452E69A49}"/>
              </a:ext>
            </a:extLst>
          </p:cNvPr>
          <p:cNvSpPr>
            <a:spLocks noGrp="1"/>
          </p:cNvSpPr>
          <p:nvPr>
            <p:ph type="title"/>
            <p:custDataLst>
              <p:tags r:id="rId1"/>
            </p:custDataLst>
          </p:nvPr>
        </p:nvSpPr>
        <p:spPr>
          <a:xfrm>
            <a:off x="1174407" y="820297"/>
            <a:ext cx="10515600" cy="849664"/>
          </a:xfrm>
        </p:spPr>
        <p:txBody>
          <a:bodyPr/>
          <a:lstStyle/>
          <a:p>
            <a:r>
              <a:rPr lang="fr-FR" altLang="en-US" sz="3200" dirty="0">
                <a:solidFill>
                  <a:schemeClr val="accent4"/>
                </a:solidFill>
                <a:ea typeface="ＭＳ Ｐゴシック" panose="020B0600070205080204" pitchFamily="34" charset="-128"/>
              </a:rPr>
              <a:t>À l’échelle nationale, les retards de croissance ont enregistré un recul de 12 points de pourcentage entre 2009 et 2017</a:t>
            </a:r>
            <a:endParaRPr lang="fr-FR" sz="3200" dirty="0"/>
          </a:p>
        </p:txBody>
      </p:sp>
      <p:sp>
        <p:nvSpPr>
          <p:cNvPr id="6" name="Shape 79">
            <a:extLst>
              <a:ext uri="{FF2B5EF4-FFF2-40B4-BE49-F238E27FC236}">
                <a16:creationId xmlns:a16="http://schemas.microsoft.com/office/drawing/2014/main" id="{26CABE4B-0B16-433B-AD10-D427D07B8C1D}"/>
              </a:ext>
            </a:extLst>
          </p:cNvPr>
          <p:cNvSpPr txBox="1">
            <a:spLocks/>
          </p:cNvSpPr>
          <p:nvPr>
            <p:custDataLst>
              <p:tags r:id="rId2"/>
            </p:custDataLst>
          </p:nvPr>
        </p:nvSpPr>
        <p:spPr bwMode="auto">
          <a:xfrm>
            <a:off x="1619250" y="14760"/>
            <a:ext cx="963088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bodyPr>
          <a:lstStyle>
            <a:lvl1pPr lvl="0" algn="l" rtl="0" eaLnBrk="0" fontAlgn="base" hangingPunct="0">
              <a:lnSpc>
                <a:spcPct val="90000"/>
              </a:lnSpc>
              <a:spcBef>
                <a:spcPts val="0"/>
              </a:spcBef>
              <a:spcAft>
                <a:spcPts val="0"/>
              </a:spcAft>
              <a:buSzPts val="2800"/>
              <a:buNone/>
              <a:defRPr sz="4400" kern="1200">
                <a:solidFill>
                  <a:srgbClr val="6C8EAD"/>
                </a:solidFill>
                <a:latin typeface="+mj-lt"/>
                <a:ea typeface="ＭＳ Ｐゴシック" charset="0"/>
                <a:cs typeface="ＭＳ Ｐゴシック" charset="0"/>
              </a:defRPr>
            </a:lvl1pPr>
            <a:lvl2pPr lvl="1"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2pPr>
            <a:lvl3pPr lvl="2"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3pPr>
            <a:lvl4pPr lvl="3"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4pPr>
            <a:lvl5pPr lvl="4"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5pPr>
            <a:lvl6pPr marL="457200" lvl="5"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6pPr>
            <a:lvl7pPr marL="914400" lvl="6"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7pPr>
            <a:lvl8pPr marL="1371600" lvl="7"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8pPr>
            <a:lvl9pPr marL="1828800" lvl="8"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9pPr>
          </a:lstStyle>
          <a:p>
            <a:pPr algn="ctr" eaLnBrk="1" hangingPunct="1">
              <a:spcBef>
                <a:spcPct val="0"/>
              </a:spcBef>
              <a:spcAft>
                <a:spcPct val="0"/>
              </a:spcAft>
              <a:buSzTx/>
            </a:pPr>
            <a:r>
              <a:rPr lang="fr-FR" altLang="en-US" sz="2400" i="1" dirty="0">
                <a:solidFill>
                  <a:schemeClr val="accent5"/>
                </a:solidFill>
                <a:ea typeface="ＭＳ Ｐゴシック" panose="020B0600070205080204" pitchFamily="34" charset="-128"/>
              </a:rPr>
              <a:t>[EXEMPLE DE DONNÉES POSSIBLES À METTRE EN VALEUR]</a:t>
            </a:r>
          </a:p>
        </p:txBody>
      </p:sp>
      <p:pic>
        <p:nvPicPr>
          <p:cNvPr id="7" name="Picture 6" descr="Chart, line chart&#10;&#10;Description automatically generated">
            <a:extLst>
              <a:ext uri="{FF2B5EF4-FFF2-40B4-BE49-F238E27FC236}">
                <a16:creationId xmlns:a16="http://schemas.microsoft.com/office/drawing/2014/main" id="{9224EAE8-337C-4270-8295-782B7465EE64}"/>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2454442" y="1741407"/>
            <a:ext cx="8159020" cy="4296296"/>
          </a:xfrm>
          <a:prstGeom prst="rect">
            <a:avLst/>
          </a:prstGeom>
        </p:spPr>
      </p:pic>
      <p:sp>
        <p:nvSpPr>
          <p:cNvPr id="4" name="Shape 81">
            <a:extLst>
              <a:ext uri="{FF2B5EF4-FFF2-40B4-BE49-F238E27FC236}">
                <a16:creationId xmlns:a16="http://schemas.microsoft.com/office/drawing/2014/main" id="{E101CA57-ED56-479D-A60B-9A38DC9EEB25}"/>
              </a:ext>
            </a:extLst>
          </p:cNvPr>
          <p:cNvSpPr txBox="1"/>
          <p:nvPr>
            <p:custDataLst>
              <p:tags r:id="rId4"/>
            </p:custDataLst>
          </p:nvPr>
        </p:nvSpPr>
        <p:spPr>
          <a:xfrm>
            <a:off x="692440" y="6410337"/>
            <a:ext cx="4759842" cy="527245"/>
          </a:xfrm>
          <a:prstGeom prst="rect">
            <a:avLst/>
          </a:prstGeom>
          <a:noFill/>
          <a:ln>
            <a:noFill/>
          </a:ln>
        </p:spPr>
        <p:txBody>
          <a:bodyPr spcFirstLastPara="1" lIns="91425" tIns="91425" rIns="91425" bIns="91425"/>
          <a:lstStyle/>
          <a:p>
            <a:pPr fontAlgn="auto">
              <a:spcBef>
                <a:spcPts val="0"/>
              </a:spcBef>
              <a:spcAft>
                <a:spcPts val="0"/>
              </a:spcAft>
              <a:defRPr/>
            </a:pPr>
            <a:r>
              <a:rPr lang="fr-FR" sz="1400" dirty="0">
                <a:latin typeface="+mj-lt"/>
                <a:ea typeface="+mn-ea"/>
              </a:rPr>
              <a:t>Source : </a:t>
            </a:r>
            <a:r>
              <a:rPr lang="fr-FR" sz="1400" dirty="0">
                <a:highlight>
                  <a:srgbClr val="FFFF00"/>
                </a:highlight>
                <a:latin typeface="+mj-lt"/>
                <a:ea typeface="+mn-ea"/>
              </a:rPr>
              <a:t>[ajouter les sources pertinentes de données]</a:t>
            </a:r>
          </a:p>
        </p:txBody>
      </p:sp>
    </p:spTree>
    <p:extLst>
      <p:ext uri="{BB962C8B-B14F-4D97-AF65-F5344CB8AC3E}">
        <p14:creationId xmlns:p14="http://schemas.microsoft.com/office/powerpoint/2010/main" val="1301695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4">
            <a:extLst>
              <a:ext uri="{FF2B5EF4-FFF2-40B4-BE49-F238E27FC236}">
                <a16:creationId xmlns:a16="http://schemas.microsoft.com/office/drawing/2014/main" id="{D42D15DA-31C6-49E0-BF9A-F579B83C4F5C}"/>
              </a:ext>
            </a:extLst>
          </p:cNvPr>
          <p:cNvSpPr>
            <a:spLocks noGrp="1"/>
          </p:cNvSpPr>
          <p:nvPr>
            <p:ph type="title"/>
            <p:custDataLst>
              <p:tags r:id="rId1"/>
            </p:custDataLst>
          </p:nvPr>
        </p:nvSpPr>
        <p:spPr>
          <a:xfrm>
            <a:off x="1006058" y="775457"/>
            <a:ext cx="10852297" cy="573087"/>
          </a:xfrm>
        </p:spPr>
        <p:txBody>
          <a:bodyPr/>
          <a:lstStyle/>
          <a:p>
            <a:pPr eaLnBrk="1" hangingPunct="1">
              <a:spcBef>
                <a:spcPct val="0"/>
              </a:spcBef>
              <a:spcAft>
                <a:spcPct val="0"/>
              </a:spcAft>
              <a:buClr>
                <a:srgbClr val="000000"/>
              </a:buClr>
              <a:buSzTx/>
            </a:pPr>
            <a:r>
              <a:rPr lang="fr-FR" altLang="en-US" sz="3200" dirty="0">
                <a:solidFill>
                  <a:schemeClr val="accent4"/>
                </a:solidFill>
                <a:latin typeface="+mn-lt"/>
                <a:ea typeface="ＭＳ Ｐゴシック" panose="020B0600070205080204" pitchFamily="34" charset="-128"/>
              </a:rPr>
              <a:t>L’anémie touche plus de 40 % des femmes et des enfants</a:t>
            </a:r>
          </a:p>
        </p:txBody>
      </p:sp>
      <p:sp>
        <p:nvSpPr>
          <p:cNvPr id="9" name="TextBox 8">
            <a:extLst>
              <a:ext uri="{FF2B5EF4-FFF2-40B4-BE49-F238E27FC236}">
                <a16:creationId xmlns:a16="http://schemas.microsoft.com/office/drawing/2014/main" id="{D6BF33DA-D38D-442F-AD71-0138AEFF41B4}"/>
              </a:ext>
            </a:extLst>
          </p:cNvPr>
          <p:cNvSpPr txBox="1"/>
          <p:nvPr>
            <p:custDataLst>
              <p:tags r:id="rId2"/>
            </p:custDataLst>
          </p:nvPr>
        </p:nvSpPr>
        <p:spPr>
          <a:xfrm>
            <a:off x="9696450" y="2139950"/>
            <a:ext cx="2293938" cy="1076325"/>
          </a:xfrm>
          <a:prstGeom prst="rect">
            <a:avLst/>
          </a:prstGeom>
          <a:noFill/>
        </p:spPr>
        <p:txBody>
          <a:bodyPr>
            <a:spAutoFit/>
          </a:bodyPr>
          <a:lstStyle/>
          <a:p>
            <a:pPr fontAlgn="auto">
              <a:spcBef>
                <a:spcPts val="0"/>
              </a:spcBef>
              <a:spcAft>
                <a:spcPts val="0"/>
              </a:spcAft>
              <a:defRPr/>
            </a:pPr>
            <a:r>
              <a:rPr lang="fr-FR" sz="2133" b="1" dirty="0">
                <a:latin typeface="+mn-lt"/>
                <a:ea typeface="+mn-ea"/>
              </a:rPr>
              <a:t>OMS : &gt; 40 % = grave problème de santé publique</a:t>
            </a:r>
          </a:p>
        </p:txBody>
      </p:sp>
      <p:sp>
        <p:nvSpPr>
          <p:cNvPr id="13" name="TextBox 2">
            <a:extLst>
              <a:ext uri="{FF2B5EF4-FFF2-40B4-BE49-F238E27FC236}">
                <a16:creationId xmlns:a16="http://schemas.microsoft.com/office/drawing/2014/main" id="{BF63448F-85DD-4E6E-8641-74E066BE565C}"/>
              </a:ext>
            </a:extLst>
          </p:cNvPr>
          <p:cNvSpPr txBox="1">
            <a:spLocks noChangeArrowheads="1"/>
          </p:cNvSpPr>
          <p:nvPr>
            <p:custDataLst>
              <p:tags r:id="rId3"/>
            </p:custDataLst>
          </p:nvPr>
        </p:nvSpPr>
        <p:spPr bwMode="auto">
          <a:xfrm>
            <a:off x="9696450" y="4338638"/>
            <a:ext cx="2293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eaLnBrk="1" hangingPunct="1"/>
            <a:r>
              <a:rPr lang="fr-FR" altLang="en-US" sz="1600" b="1" dirty="0">
                <a:latin typeface="+mn-lt"/>
              </a:rPr>
              <a:t>Léger problème </a:t>
            </a:r>
            <a:r>
              <a:rPr lang="en-US" altLang="en-US" sz="1600" b="1" dirty="0">
                <a:latin typeface="+mn-lt"/>
              </a:rPr>
              <a:t>
</a:t>
            </a:r>
            <a:r>
              <a:rPr lang="fr-FR" altLang="en-US" sz="1600" b="1" dirty="0">
                <a:latin typeface="+mn-lt"/>
              </a:rPr>
              <a:t>de santé publique</a:t>
            </a:r>
          </a:p>
        </p:txBody>
      </p:sp>
      <p:sp>
        <p:nvSpPr>
          <p:cNvPr id="14" name="TextBox 13">
            <a:extLst>
              <a:ext uri="{FF2B5EF4-FFF2-40B4-BE49-F238E27FC236}">
                <a16:creationId xmlns:a16="http://schemas.microsoft.com/office/drawing/2014/main" id="{BFD4C8EE-DBC7-4F03-9C78-221698D8B804}"/>
              </a:ext>
            </a:extLst>
          </p:cNvPr>
          <p:cNvSpPr txBox="1"/>
          <p:nvPr>
            <p:custDataLst>
              <p:tags r:id="rId4"/>
            </p:custDataLst>
          </p:nvPr>
        </p:nvSpPr>
        <p:spPr>
          <a:xfrm>
            <a:off x="9696450" y="3508375"/>
            <a:ext cx="2178050" cy="666750"/>
          </a:xfrm>
          <a:prstGeom prst="rect">
            <a:avLst/>
          </a:prstGeom>
          <a:noFill/>
        </p:spPr>
        <p:txBody>
          <a:bodyPr>
            <a:spAutoFit/>
          </a:bodyPr>
          <a:lstStyle/>
          <a:p>
            <a:pPr fontAlgn="auto">
              <a:spcBef>
                <a:spcPts val="0"/>
              </a:spcBef>
              <a:spcAft>
                <a:spcPts val="0"/>
              </a:spcAft>
              <a:defRPr/>
            </a:pPr>
            <a:r>
              <a:rPr lang="fr-FR" sz="1867" b="1" dirty="0">
                <a:latin typeface="+mn-lt"/>
                <a:ea typeface="Open Sans" panose="020B0606030504020204" pitchFamily="34" charset="0"/>
                <a:cs typeface="Open Sans" panose="020B0606030504020204" pitchFamily="34" charset="0"/>
              </a:rPr>
              <a:t>Problème de santé publique modéré</a:t>
            </a:r>
          </a:p>
        </p:txBody>
      </p:sp>
      <p:sp>
        <p:nvSpPr>
          <p:cNvPr id="15" name="Shape 79">
            <a:extLst>
              <a:ext uri="{FF2B5EF4-FFF2-40B4-BE49-F238E27FC236}">
                <a16:creationId xmlns:a16="http://schemas.microsoft.com/office/drawing/2014/main" id="{B6296021-B9A0-45C1-B0A9-674818E66D5C}"/>
              </a:ext>
            </a:extLst>
          </p:cNvPr>
          <p:cNvSpPr txBox="1">
            <a:spLocks/>
          </p:cNvSpPr>
          <p:nvPr>
            <p:custDataLst>
              <p:tags r:id="rId5"/>
            </p:custDataLst>
          </p:nvPr>
        </p:nvSpPr>
        <p:spPr bwMode="auto">
          <a:xfrm>
            <a:off x="1533525" y="14760"/>
            <a:ext cx="9164158"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bodyPr>
          <a:lstStyle>
            <a:lvl1pPr lvl="0" algn="l" rtl="0" eaLnBrk="0" fontAlgn="base" hangingPunct="0">
              <a:lnSpc>
                <a:spcPct val="90000"/>
              </a:lnSpc>
              <a:spcBef>
                <a:spcPts val="0"/>
              </a:spcBef>
              <a:spcAft>
                <a:spcPts val="0"/>
              </a:spcAft>
              <a:buSzPts val="2800"/>
              <a:buNone/>
              <a:defRPr sz="4400" kern="1200">
                <a:solidFill>
                  <a:srgbClr val="6C8EAD"/>
                </a:solidFill>
                <a:latin typeface="+mj-lt"/>
                <a:ea typeface="ＭＳ Ｐゴシック" charset="0"/>
                <a:cs typeface="ＭＳ Ｐゴシック" charset="0"/>
              </a:defRPr>
            </a:lvl1pPr>
            <a:lvl2pPr lvl="1"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2pPr>
            <a:lvl3pPr lvl="2"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3pPr>
            <a:lvl4pPr lvl="3"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4pPr>
            <a:lvl5pPr lvl="4"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5pPr>
            <a:lvl6pPr marL="457200" lvl="5"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6pPr>
            <a:lvl7pPr marL="914400" lvl="6"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7pPr>
            <a:lvl8pPr marL="1371600" lvl="7"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8pPr>
            <a:lvl9pPr marL="1828800" lvl="8"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9pPr>
          </a:lstStyle>
          <a:p>
            <a:pPr algn="ctr" eaLnBrk="1" hangingPunct="1">
              <a:spcBef>
                <a:spcPct val="0"/>
              </a:spcBef>
              <a:spcAft>
                <a:spcPct val="0"/>
              </a:spcAft>
              <a:buSzTx/>
            </a:pPr>
            <a:r>
              <a:rPr lang="fr-FR" altLang="en-US" sz="2400" i="1" dirty="0">
                <a:solidFill>
                  <a:schemeClr val="accent5"/>
                </a:solidFill>
                <a:ea typeface="ＭＳ Ｐゴシック" panose="020B0600070205080204" pitchFamily="34" charset="-128"/>
              </a:rPr>
              <a:t>[EXEMPLE DE DONNÉES POSSIBLES À METTRE EN VALEUR]</a:t>
            </a:r>
          </a:p>
        </p:txBody>
      </p:sp>
      <p:pic>
        <p:nvPicPr>
          <p:cNvPr id="16" name="Picture 15" descr="Chart, line chart&#10;&#10;Description automatically generated">
            <a:extLst>
              <a:ext uri="{FF2B5EF4-FFF2-40B4-BE49-F238E27FC236}">
                <a16:creationId xmlns:a16="http://schemas.microsoft.com/office/drawing/2014/main" id="{27C781A5-941A-4212-B003-FA86A015BB4F}"/>
              </a:ext>
            </a:extLst>
          </p:cNvPr>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1350303" y="1512057"/>
            <a:ext cx="8346147" cy="4170025"/>
          </a:xfrm>
          <a:prstGeom prst="rect">
            <a:avLst/>
          </a:prstGeom>
        </p:spPr>
      </p:pic>
      <p:sp>
        <p:nvSpPr>
          <p:cNvPr id="10" name="Shape 81">
            <a:extLst>
              <a:ext uri="{FF2B5EF4-FFF2-40B4-BE49-F238E27FC236}">
                <a16:creationId xmlns:a16="http://schemas.microsoft.com/office/drawing/2014/main" id="{DD603261-869D-4E49-B89A-07EF2F89A6F9}"/>
              </a:ext>
            </a:extLst>
          </p:cNvPr>
          <p:cNvSpPr txBox="1"/>
          <p:nvPr>
            <p:custDataLst>
              <p:tags r:id="rId7"/>
            </p:custDataLst>
          </p:nvPr>
        </p:nvSpPr>
        <p:spPr>
          <a:xfrm>
            <a:off x="692440" y="6410337"/>
            <a:ext cx="4759842" cy="527245"/>
          </a:xfrm>
          <a:prstGeom prst="rect">
            <a:avLst/>
          </a:prstGeom>
          <a:noFill/>
          <a:ln>
            <a:noFill/>
          </a:ln>
        </p:spPr>
        <p:txBody>
          <a:bodyPr spcFirstLastPara="1" lIns="91425" tIns="91425" rIns="91425" bIns="91425"/>
          <a:lstStyle/>
          <a:p>
            <a:pPr fontAlgn="auto">
              <a:spcBef>
                <a:spcPts val="0"/>
              </a:spcBef>
              <a:spcAft>
                <a:spcPts val="0"/>
              </a:spcAft>
              <a:defRPr/>
            </a:pPr>
            <a:r>
              <a:rPr lang="fr-FR" sz="1400" dirty="0">
                <a:latin typeface="+mj-lt"/>
                <a:ea typeface="+mn-ea"/>
              </a:rPr>
              <a:t>Source : </a:t>
            </a:r>
            <a:r>
              <a:rPr lang="fr-FR" sz="1400" dirty="0">
                <a:highlight>
                  <a:srgbClr val="FFFF00"/>
                </a:highlight>
                <a:latin typeface="+mj-lt"/>
                <a:ea typeface="+mn-ea"/>
              </a:rPr>
              <a:t>[ajouter les sources pertinentes de données]</a:t>
            </a:r>
          </a:p>
        </p:txBody>
      </p:sp>
    </p:spTree>
    <p:extLst>
      <p:ext uri="{BB962C8B-B14F-4D97-AF65-F5344CB8AC3E}">
        <p14:creationId xmlns:p14="http://schemas.microsoft.com/office/powerpoint/2010/main" val="1630276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56">
            <a:extLst>
              <a:ext uri="{FF2B5EF4-FFF2-40B4-BE49-F238E27FC236}">
                <a16:creationId xmlns:a16="http://schemas.microsoft.com/office/drawing/2014/main" id="{254BF79D-0F18-4080-AC0D-DB2DD930333D}"/>
              </a:ext>
            </a:extLst>
          </p:cNvPr>
          <p:cNvSpPr>
            <a:spLocks noGrp="1"/>
          </p:cNvSpPr>
          <p:nvPr>
            <p:ph type="title"/>
            <p:custDataLst>
              <p:tags r:id="rId1"/>
            </p:custDataLst>
          </p:nvPr>
        </p:nvSpPr>
        <p:spPr>
          <a:xfrm>
            <a:off x="877076" y="544985"/>
            <a:ext cx="10831512" cy="1446847"/>
          </a:xfrm>
        </p:spPr>
        <p:txBody>
          <a:bodyPr/>
          <a:lstStyle/>
          <a:p>
            <a:pPr eaLnBrk="1" hangingPunct="1">
              <a:spcBef>
                <a:spcPct val="0"/>
              </a:spcBef>
              <a:spcAft>
                <a:spcPct val="0"/>
              </a:spcAft>
              <a:buSzTx/>
            </a:pPr>
            <a:r>
              <a:rPr lang="fr-FR" altLang="en-US" sz="3000" dirty="0">
                <a:solidFill>
                  <a:schemeClr val="accent4"/>
                </a:solidFill>
                <a:ea typeface="ＭＳ Ｐゴシック" panose="020B0600070205080204" pitchFamily="34" charset="-128"/>
              </a:rPr>
              <a:t>Forte prévalence des carences en fer : dans la plupart des régions</a:t>
            </a:r>
            <a:r>
              <a:rPr lang="fr-FR" altLang="en-US" sz="3000" dirty="0">
                <a:ea typeface="ＭＳ Ｐゴシック" panose="020B0600070205080204" pitchFamily="34" charset="-128"/>
              </a:rPr>
              <a:t>, 50 % au moins des cas d’anémie sont imputables à une carence en fer</a:t>
            </a:r>
            <a:r>
              <a:rPr lang="fr-FR" altLang="en-US" sz="3000" dirty="0">
                <a:solidFill>
                  <a:schemeClr val="accent4"/>
                </a:solidFill>
                <a:ea typeface="ＭＳ Ｐゴシック" panose="020B0600070205080204" pitchFamily="34" charset="-128"/>
              </a:rPr>
              <a:t>, tant chez les femmes que chez les enfants</a:t>
            </a:r>
          </a:p>
        </p:txBody>
      </p:sp>
      <p:sp>
        <p:nvSpPr>
          <p:cNvPr id="11" name="TextBox 3">
            <a:extLst>
              <a:ext uri="{FF2B5EF4-FFF2-40B4-BE49-F238E27FC236}">
                <a16:creationId xmlns:a16="http://schemas.microsoft.com/office/drawing/2014/main" id="{7335F6E5-B2B4-4B7B-A2AA-289C71E8FF5C}"/>
              </a:ext>
            </a:extLst>
          </p:cNvPr>
          <p:cNvSpPr txBox="1">
            <a:spLocks noChangeArrowheads="1"/>
          </p:cNvSpPr>
          <p:nvPr>
            <p:custDataLst>
              <p:tags r:id="rId2"/>
            </p:custDataLst>
          </p:nvPr>
        </p:nvSpPr>
        <p:spPr bwMode="auto">
          <a:xfrm>
            <a:off x="1823114" y="5412267"/>
            <a:ext cx="8301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algn="ctr" eaLnBrk="1" hangingPunct="1"/>
            <a:r>
              <a:rPr lang="fr-FR" altLang="en-US" sz="1600" dirty="0">
                <a:latin typeface="+mn-lt"/>
              </a:rPr>
              <a:t>Les femmes et les enfants vivant dans des zones urbaines présentent des taux de prévalence de carence en fer, d’anémie et d’anémie ferriprive nettement plus faibles que leurs homologues des zones rurales.</a:t>
            </a:r>
          </a:p>
        </p:txBody>
      </p:sp>
      <p:sp>
        <p:nvSpPr>
          <p:cNvPr id="12" name="Shape 79">
            <a:extLst>
              <a:ext uri="{FF2B5EF4-FFF2-40B4-BE49-F238E27FC236}">
                <a16:creationId xmlns:a16="http://schemas.microsoft.com/office/drawing/2014/main" id="{26149020-9BE4-4BB9-A7A4-0A14873C24EB}"/>
              </a:ext>
            </a:extLst>
          </p:cNvPr>
          <p:cNvSpPr txBox="1">
            <a:spLocks/>
          </p:cNvSpPr>
          <p:nvPr>
            <p:custDataLst>
              <p:tags r:id="rId3"/>
            </p:custDataLst>
          </p:nvPr>
        </p:nvSpPr>
        <p:spPr bwMode="auto">
          <a:xfrm>
            <a:off x="1540588" y="14760"/>
            <a:ext cx="915709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bodyPr>
          <a:lstStyle>
            <a:lvl1pPr lvl="0" algn="l" rtl="0" eaLnBrk="0" fontAlgn="base" hangingPunct="0">
              <a:lnSpc>
                <a:spcPct val="90000"/>
              </a:lnSpc>
              <a:spcBef>
                <a:spcPts val="0"/>
              </a:spcBef>
              <a:spcAft>
                <a:spcPts val="0"/>
              </a:spcAft>
              <a:buSzPts val="2800"/>
              <a:buNone/>
              <a:defRPr sz="4400" kern="1200">
                <a:solidFill>
                  <a:srgbClr val="6C8EAD"/>
                </a:solidFill>
                <a:latin typeface="+mj-lt"/>
                <a:ea typeface="ＭＳ Ｐゴシック" charset="0"/>
                <a:cs typeface="ＭＳ Ｐゴシック" charset="0"/>
              </a:defRPr>
            </a:lvl1pPr>
            <a:lvl2pPr lvl="1"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2pPr>
            <a:lvl3pPr lvl="2"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3pPr>
            <a:lvl4pPr lvl="3"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4pPr>
            <a:lvl5pPr lvl="4"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5pPr>
            <a:lvl6pPr marL="457200" lvl="5"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6pPr>
            <a:lvl7pPr marL="914400" lvl="6"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7pPr>
            <a:lvl8pPr marL="1371600" lvl="7"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8pPr>
            <a:lvl9pPr marL="1828800" lvl="8"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9pPr>
          </a:lstStyle>
          <a:p>
            <a:pPr algn="ctr" eaLnBrk="1" hangingPunct="1">
              <a:spcBef>
                <a:spcPct val="0"/>
              </a:spcBef>
              <a:spcAft>
                <a:spcPct val="0"/>
              </a:spcAft>
              <a:buSzTx/>
            </a:pPr>
            <a:r>
              <a:rPr lang="fr-FR" altLang="en-US" sz="2400" i="1" dirty="0">
                <a:solidFill>
                  <a:schemeClr val="accent5"/>
                </a:solidFill>
                <a:ea typeface="ＭＳ Ｐゴシック" panose="020B0600070205080204" pitchFamily="34" charset="-128"/>
              </a:rPr>
              <a:t>[EXEMPLE DE DONNÉES POSSIBLES À METTRE EN VALEUR]</a:t>
            </a:r>
          </a:p>
        </p:txBody>
      </p:sp>
      <p:pic>
        <p:nvPicPr>
          <p:cNvPr id="38" name="Picture 37" descr="Graphical user interface&#10;&#10;Description automatically generated">
            <a:extLst>
              <a:ext uri="{FF2B5EF4-FFF2-40B4-BE49-F238E27FC236}">
                <a16:creationId xmlns:a16="http://schemas.microsoft.com/office/drawing/2014/main" id="{4AE83711-23B7-47C8-B0E0-8E76A6F40A08}"/>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540588" y="1832351"/>
            <a:ext cx="9504488" cy="3420152"/>
          </a:xfrm>
          <a:prstGeom prst="rect">
            <a:avLst/>
          </a:prstGeom>
        </p:spPr>
      </p:pic>
      <p:sp>
        <p:nvSpPr>
          <p:cNvPr id="8" name="Shape 81">
            <a:extLst>
              <a:ext uri="{FF2B5EF4-FFF2-40B4-BE49-F238E27FC236}">
                <a16:creationId xmlns:a16="http://schemas.microsoft.com/office/drawing/2014/main" id="{7A0C4E67-7885-4DC0-978B-64700159FD27}"/>
              </a:ext>
            </a:extLst>
          </p:cNvPr>
          <p:cNvSpPr txBox="1"/>
          <p:nvPr>
            <p:custDataLst>
              <p:tags r:id="rId5"/>
            </p:custDataLst>
          </p:nvPr>
        </p:nvSpPr>
        <p:spPr>
          <a:xfrm>
            <a:off x="692440" y="6410337"/>
            <a:ext cx="4759842" cy="527245"/>
          </a:xfrm>
          <a:prstGeom prst="rect">
            <a:avLst/>
          </a:prstGeom>
          <a:noFill/>
          <a:ln>
            <a:noFill/>
          </a:ln>
        </p:spPr>
        <p:txBody>
          <a:bodyPr spcFirstLastPara="1" lIns="91425" tIns="91425" rIns="91425" bIns="91425"/>
          <a:lstStyle/>
          <a:p>
            <a:pPr fontAlgn="auto">
              <a:spcBef>
                <a:spcPts val="0"/>
              </a:spcBef>
              <a:spcAft>
                <a:spcPts val="0"/>
              </a:spcAft>
              <a:defRPr/>
            </a:pPr>
            <a:r>
              <a:rPr lang="fr-FR" sz="1400" dirty="0">
                <a:latin typeface="+mj-lt"/>
                <a:ea typeface="+mn-ea"/>
              </a:rPr>
              <a:t>Source : </a:t>
            </a:r>
            <a:r>
              <a:rPr lang="fr-FR" sz="1400" dirty="0">
                <a:highlight>
                  <a:srgbClr val="FFFF00"/>
                </a:highlight>
                <a:latin typeface="+mj-lt"/>
                <a:ea typeface="+mn-ea"/>
              </a:rPr>
              <a:t>[ajouter les sources pertinentes de données]</a:t>
            </a:r>
          </a:p>
        </p:txBody>
      </p:sp>
    </p:spTree>
    <p:extLst>
      <p:ext uri="{BB962C8B-B14F-4D97-AF65-F5344CB8AC3E}">
        <p14:creationId xmlns:p14="http://schemas.microsoft.com/office/powerpoint/2010/main" val="4139506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72">
            <a:extLst>
              <a:ext uri="{FF2B5EF4-FFF2-40B4-BE49-F238E27FC236}">
                <a16:creationId xmlns:a16="http://schemas.microsoft.com/office/drawing/2014/main" id="{51397E2D-12DA-47B0-AB84-26CBEE6B0D3C}"/>
              </a:ext>
            </a:extLst>
          </p:cNvPr>
          <p:cNvSpPr>
            <a:spLocks noGrp="1"/>
          </p:cNvSpPr>
          <p:nvPr>
            <p:ph type="title"/>
            <p:custDataLst>
              <p:tags r:id="rId1"/>
            </p:custDataLst>
          </p:nvPr>
        </p:nvSpPr>
        <p:spPr>
          <a:xfrm>
            <a:off x="1407222" y="897381"/>
            <a:ext cx="9182100" cy="573088"/>
          </a:xfrm>
        </p:spPr>
        <p:txBody>
          <a:bodyPr/>
          <a:lstStyle/>
          <a:p>
            <a:pPr eaLnBrk="1" hangingPunct="1">
              <a:spcBef>
                <a:spcPct val="0"/>
              </a:spcBef>
              <a:spcAft>
                <a:spcPct val="0"/>
              </a:spcAft>
              <a:buSzTx/>
            </a:pPr>
            <a:r>
              <a:rPr lang="fr-FR" altLang="en-US" sz="3200" dirty="0">
                <a:solidFill>
                  <a:schemeClr val="accent4"/>
                </a:solidFill>
                <a:ea typeface="ＭＳ Ｐゴシック" panose="020B0600070205080204" pitchFamily="34" charset="-128"/>
              </a:rPr>
              <a:t>Les carences en iode augmentent dans certaines régions et sont légèrement plus faibles chez les enfants que chez les femmes</a:t>
            </a:r>
          </a:p>
        </p:txBody>
      </p:sp>
      <p:sp>
        <p:nvSpPr>
          <p:cNvPr id="10" name="TextBox 9">
            <a:extLst>
              <a:ext uri="{FF2B5EF4-FFF2-40B4-BE49-F238E27FC236}">
                <a16:creationId xmlns:a16="http://schemas.microsoft.com/office/drawing/2014/main" id="{4010CA22-5738-4D4A-9735-84FA71D527CC}"/>
              </a:ext>
            </a:extLst>
          </p:cNvPr>
          <p:cNvSpPr txBox="1"/>
          <p:nvPr>
            <p:custDataLst>
              <p:tags r:id="rId2"/>
            </p:custDataLst>
          </p:nvPr>
        </p:nvSpPr>
        <p:spPr>
          <a:xfrm>
            <a:off x="3043433" y="5294815"/>
            <a:ext cx="6675438" cy="1446358"/>
          </a:xfrm>
          <a:prstGeom prst="rect">
            <a:avLst/>
          </a:prstGeom>
          <a:noFill/>
        </p:spPr>
        <p:txBody>
          <a:bodyPr>
            <a:spAutoFit/>
          </a:bodyPr>
          <a:lstStyle/>
          <a:p>
            <a:pPr algn="ctr" fontAlgn="auto">
              <a:spcBef>
                <a:spcPts val="0"/>
              </a:spcBef>
              <a:spcAft>
                <a:spcPts val="0"/>
              </a:spcAft>
              <a:defRPr/>
            </a:pPr>
            <a:r>
              <a:rPr lang="fr-FR" sz="2133" dirty="0">
                <a:solidFill>
                  <a:schemeClr val="dk1"/>
                </a:solidFill>
                <a:latin typeface="+mn-lt"/>
                <a:ea typeface="Calibri"/>
                <a:cs typeface="Calibri"/>
                <a:sym typeface="Calibri"/>
              </a:rPr>
              <a:t>Le nombre de foyers utilisant du sel iodé a diminué, passant de 82 % à l’échelle nationale en 2009 à 74 % en 2016.</a:t>
            </a:r>
            <a:endParaRPr lang="fr-FR" sz="2133" dirty="0">
              <a:latin typeface="+mn-lt"/>
              <a:ea typeface="+mn-ea"/>
              <a:cs typeface="Calibri"/>
            </a:endParaRPr>
          </a:p>
          <a:p>
            <a:pPr fontAlgn="auto">
              <a:spcBef>
                <a:spcPts val="0"/>
              </a:spcBef>
              <a:spcAft>
                <a:spcPts val="0"/>
              </a:spcAft>
              <a:defRPr/>
            </a:pPr>
            <a:endParaRPr lang="fr-FR" sz="2400" dirty="0">
              <a:latin typeface="+mn-lt"/>
              <a:ea typeface="+mn-ea"/>
            </a:endParaRPr>
          </a:p>
        </p:txBody>
      </p:sp>
      <p:sp>
        <p:nvSpPr>
          <p:cNvPr id="18" name="Shape 79">
            <a:extLst>
              <a:ext uri="{FF2B5EF4-FFF2-40B4-BE49-F238E27FC236}">
                <a16:creationId xmlns:a16="http://schemas.microsoft.com/office/drawing/2014/main" id="{C4C397E8-D48F-460C-ABF3-E49B112252E4}"/>
              </a:ext>
            </a:extLst>
          </p:cNvPr>
          <p:cNvSpPr txBox="1">
            <a:spLocks/>
          </p:cNvSpPr>
          <p:nvPr>
            <p:custDataLst>
              <p:tags r:id="rId3"/>
            </p:custDataLst>
          </p:nvPr>
        </p:nvSpPr>
        <p:spPr bwMode="auto">
          <a:xfrm>
            <a:off x="1515583" y="14760"/>
            <a:ext cx="91821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bodyPr>
          <a:lstStyle>
            <a:lvl1pPr lvl="0" algn="l" rtl="0" eaLnBrk="0" fontAlgn="base" hangingPunct="0">
              <a:lnSpc>
                <a:spcPct val="90000"/>
              </a:lnSpc>
              <a:spcBef>
                <a:spcPts val="0"/>
              </a:spcBef>
              <a:spcAft>
                <a:spcPts val="0"/>
              </a:spcAft>
              <a:buSzPts val="2800"/>
              <a:buNone/>
              <a:defRPr sz="4400" kern="1200">
                <a:solidFill>
                  <a:srgbClr val="6C8EAD"/>
                </a:solidFill>
                <a:latin typeface="+mj-lt"/>
                <a:ea typeface="ＭＳ Ｐゴシック" charset="0"/>
                <a:cs typeface="ＭＳ Ｐゴシック" charset="0"/>
              </a:defRPr>
            </a:lvl1pPr>
            <a:lvl2pPr lvl="1"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2pPr>
            <a:lvl3pPr lvl="2"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3pPr>
            <a:lvl4pPr lvl="3"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4pPr>
            <a:lvl5pPr lvl="4"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5pPr>
            <a:lvl6pPr marL="457200" lvl="5"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6pPr>
            <a:lvl7pPr marL="914400" lvl="6"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7pPr>
            <a:lvl8pPr marL="1371600" lvl="7"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8pPr>
            <a:lvl9pPr marL="1828800" lvl="8"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9pPr>
          </a:lstStyle>
          <a:p>
            <a:pPr algn="ctr" eaLnBrk="1" hangingPunct="1">
              <a:spcBef>
                <a:spcPct val="0"/>
              </a:spcBef>
              <a:spcAft>
                <a:spcPct val="0"/>
              </a:spcAft>
              <a:buSzTx/>
            </a:pPr>
            <a:r>
              <a:rPr lang="fr-FR" altLang="en-US" sz="2400" i="1" dirty="0">
                <a:solidFill>
                  <a:schemeClr val="accent5"/>
                </a:solidFill>
                <a:ea typeface="ＭＳ Ｐゴシック" panose="020B0600070205080204" pitchFamily="34" charset="-128"/>
              </a:rPr>
              <a:t>[EXEMPLE DE DONNÉES POSSIBLES À METTRE EN VALEUR]</a:t>
            </a:r>
          </a:p>
        </p:txBody>
      </p:sp>
      <p:pic>
        <p:nvPicPr>
          <p:cNvPr id="41" name="Picture 40" descr="Diagram&#10;&#10;Description automatically generated">
            <a:extLst>
              <a:ext uri="{FF2B5EF4-FFF2-40B4-BE49-F238E27FC236}">
                <a16:creationId xmlns:a16="http://schemas.microsoft.com/office/drawing/2014/main" id="{D7BDE529-CFF7-4E51-96E0-36D4830AE7E2}"/>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407222" y="1952186"/>
            <a:ext cx="9947861" cy="3389835"/>
          </a:xfrm>
          <a:prstGeom prst="rect">
            <a:avLst/>
          </a:prstGeom>
        </p:spPr>
      </p:pic>
      <p:sp>
        <p:nvSpPr>
          <p:cNvPr id="8" name="Shape 81">
            <a:extLst>
              <a:ext uri="{FF2B5EF4-FFF2-40B4-BE49-F238E27FC236}">
                <a16:creationId xmlns:a16="http://schemas.microsoft.com/office/drawing/2014/main" id="{764D5E8A-FD81-4908-8B19-E608A59C1767}"/>
              </a:ext>
            </a:extLst>
          </p:cNvPr>
          <p:cNvSpPr txBox="1"/>
          <p:nvPr>
            <p:custDataLst>
              <p:tags r:id="rId5"/>
            </p:custDataLst>
          </p:nvPr>
        </p:nvSpPr>
        <p:spPr>
          <a:xfrm>
            <a:off x="692440" y="6410337"/>
            <a:ext cx="4759842" cy="527245"/>
          </a:xfrm>
          <a:prstGeom prst="rect">
            <a:avLst/>
          </a:prstGeom>
          <a:noFill/>
          <a:ln>
            <a:noFill/>
          </a:ln>
        </p:spPr>
        <p:txBody>
          <a:bodyPr spcFirstLastPara="1" lIns="91425" tIns="91425" rIns="91425" bIns="91425"/>
          <a:lstStyle/>
          <a:p>
            <a:pPr fontAlgn="auto">
              <a:spcBef>
                <a:spcPts val="0"/>
              </a:spcBef>
              <a:spcAft>
                <a:spcPts val="0"/>
              </a:spcAft>
              <a:defRPr/>
            </a:pPr>
            <a:r>
              <a:rPr lang="fr-FR" sz="1400" dirty="0">
                <a:latin typeface="+mj-lt"/>
                <a:ea typeface="+mn-ea"/>
              </a:rPr>
              <a:t>Source : </a:t>
            </a:r>
            <a:r>
              <a:rPr lang="fr-FR" sz="1400" dirty="0">
                <a:highlight>
                  <a:srgbClr val="FFFF00"/>
                </a:highlight>
                <a:latin typeface="+mj-lt"/>
                <a:ea typeface="+mn-ea"/>
              </a:rPr>
              <a:t>[ajouter les sources pertinentes de données]</a:t>
            </a:r>
          </a:p>
        </p:txBody>
      </p:sp>
    </p:spTree>
    <p:extLst>
      <p:ext uri="{BB962C8B-B14F-4D97-AF65-F5344CB8AC3E}">
        <p14:creationId xmlns:p14="http://schemas.microsoft.com/office/powerpoint/2010/main" val="1437053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0">
            <a:extLst>
              <a:ext uri="{FF2B5EF4-FFF2-40B4-BE49-F238E27FC236}">
                <a16:creationId xmlns:a16="http://schemas.microsoft.com/office/drawing/2014/main" id="{02CEBB0E-36A1-49A1-84E1-8BBC66AAE01F}"/>
              </a:ext>
            </a:extLst>
          </p:cNvPr>
          <p:cNvSpPr>
            <a:spLocks noGrp="1"/>
          </p:cNvSpPr>
          <p:nvPr>
            <p:ph type="title"/>
            <p:custDataLst>
              <p:tags r:id="rId1"/>
            </p:custDataLst>
          </p:nvPr>
        </p:nvSpPr>
        <p:spPr>
          <a:xfrm>
            <a:off x="1835150" y="611534"/>
            <a:ext cx="8521700" cy="573088"/>
          </a:xfrm>
        </p:spPr>
        <p:txBody>
          <a:bodyPr/>
          <a:lstStyle/>
          <a:p>
            <a:pPr eaLnBrk="1" hangingPunct="1">
              <a:spcBef>
                <a:spcPct val="0"/>
              </a:spcBef>
              <a:spcAft>
                <a:spcPct val="0"/>
              </a:spcAft>
              <a:buSzTx/>
            </a:pPr>
            <a:r>
              <a:rPr lang="fr-FR" altLang="en-US" sz="3000" dirty="0">
                <a:solidFill>
                  <a:schemeClr val="accent4"/>
                </a:solidFill>
                <a:ea typeface="ＭＳ Ｐゴシック" panose="020B0600070205080204" pitchFamily="34" charset="-128"/>
              </a:rPr>
              <a:t>La prévalence </a:t>
            </a:r>
            <a:r>
              <a:rPr lang="fr-FR" altLang="en-US" sz="3000" dirty="0">
                <a:ea typeface="ＭＳ Ｐゴシック" panose="020B0600070205080204" pitchFamily="34" charset="-128"/>
              </a:rPr>
              <a:t>de la carence</a:t>
            </a:r>
            <a:r>
              <a:rPr lang="fr-FR" altLang="en-US" sz="3000" strike="sngStrike" dirty="0">
                <a:ea typeface="ＭＳ Ｐゴシック" panose="020B0600070205080204" pitchFamily="34" charset="-128"/>
              </a:rPr>
              <a:t>s</a:t>
            </a:r>
            <a:r>
              <a:rPr lang="fr-FR" altLang="en-US" sz="3000" dirty="0">
                <a:ea typeface="ＭＳ Ｐゴシック" panose="020B0600070205080204" pitchFamily="34" charset="-128"/>
              </a:rPr>
              <a:t> </a:t>
            </a:r>
            <a:r>
              <a:rPr lang="fr-FR" altLang="en-US" sz="3000" dirty="0">
                <a:solidFill>
                  <a:schemeClr val="accent4"/>
                </a:solidFill>
                <a:ea typeface="ＭＳ Ｐゴシック" panose="020B0600070205080204" pitchFamily="34" charset="-128"/>
              </a:rPr>
              <a:t>en vitamine A est très élevée chez les femmes et les enfants</a:t>
            </a:r>
          </a:p>
        </p:txBody>
      </p:sp>
      <p:sp>
        <p:nvSpPr>
          <p:cNvPr id="10" name="TextBox 1">
            <a:extLst>
              <a:ext uri="{FF2B5EF4-FFF2-40B4-BE49-F238E27FC236}">
                <a16:creationId xmlns:a16="http://schemas.microsoft.com/office/drawing/2014/main" id="{959278DE-2B25-45C4-91DF-058F61F6B8B9}"/>
              </a:ext>
            </a:extLst>
          </p:cNvPr>
          <p:cNvSpPr txBox="1">
            <a:spLocks noChangeArrowheads="1"/>
          </p:cNvSpPr>
          <p:nvPr>
            <p:custDataLst>
              <p:tags r:id="rId2"/>
            </p:custDataLst>
          </p:nvPr>
        </p:nvSpPr>
        <p:spPr bwMode="auto">
          <a:xfrm>
            <a:off x="1960562" y="5521911"/>
            <a:ext cx="82708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algn="ctr" eaLnBrk="1" hangingPunct="1"/>
            <a:r>
              <a:rPr lang="fr-FR" altLang="en-US" sz="1600" dirty="0">
                <a:latin typeface="+mj-lt"/>
              </a:rPr>
              <a:t>OMS : carence en vitamine A &gt; 20 % = problème grave de santé publique</a:t>
            </a:r>
          </a:p>
        </p:txBody>
      </p:sp>
      <p:sp>
        <p:nvSpPr>
          <p:cNvPr id="13" name="Shape 79">
            <a:extLst>
              <a:ext uri="{FF2B5EF4-FFF2-40B4-BE49-F238E27FC236}">
                <a16:creationId xmlns:a16="http://schemas.microsoft.com/office/drawing/2014/main" id="{3B5EF3C0-B8A7-44EF-8F7B-A1852FA97214}"/>
              </a:ext>
            </a:extLst>
          </p:cNvPr>
          <p:cNvSpPr txBox="1">
            <a:spLocks/>
          </p:cNvSpPr>
          <p:nvPr>
            <p:custDataLst>
              <p:tags r:id="rId3"/>
            </p:custDataLst>
          </p:nvPr>
        </p:nvSpPr>
        <p:spPr bwMode="auto">
          <a:xfrm>
            <a:off x="1295400" y="14760"/>
            <a:ext cx="940228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bodyPr>
          <a:lstStyle>
            <a:lvl1pPr lvl="0" algn="l" rtl="0" eaLnBrk="0" fontAlgn="base" hangingPunct="0">
              <a:lnSpc>
                <a:spcPct val="90000"/>
              </a:lnSpc>
              <a:spcBef>
                <a:spcPts val="0"/>
              </a:spcBef>
              <a:spcAft>
                <a:spcPts val="0"/>
              </a:spcAft>
              <a:buSzPts val="2800"/>
              <a:buNone/>
              <a:defRPr sz="4400" kern="1200">
                <a:solidFill>
                  <a:srgbClr val="6C8EAD"/>
                </a:solidFill>
                <a:latin typeface="+mj-lt"/>
                <a:ea typeface="ＭＳ Ｐゴシック" charset="0"/>
                <a:cs typeface="ＭＳ Ｐゴシック" charset="0"/>
              </a:defRPr>
            </a:lvl1pPr>
            <a:lvl2pPr lvl="1"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2pPr>
            <a:lvl3pPr lvl="2"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3pPr>
            <a:lvl4pPr lvl="3"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4pPr>
            <a:lvl5pPr lvl="4"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5pPr>
            <a:lvl6pPr marL="457200" lvl="5"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6pPr>
            <a:lvl7pPr marL="914400" lvl="6"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7pPr>
            <a:lvl8pPr marL="1371600" lvl="7"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8pPr>
            <a:lvl9pPr marL="1828800" lvl="8"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9pPr>
          </a:lstStyle>
          <a:p>
            <a:pPr algn="ctr" eaLnBrk="1" hangingPunct="1">
              <a:spcBef>
                <a:spcPct val="0"/>
              </a:spcBef>
              <a:spcAft>
                <a:spcPct val="0"/>
              </a:spcAft>
              <a:buSzTx/>
            </a:pPr>
            <a:r>
              <a:rPr lang="fr-FR" altLang="en-US" sz="2400" i="1" dirty="0">
                <a:solidFill>
                  <a:schemeClr val="accent5"/>
                </a:solidFill>
                <a:ea typeface="ＭＳ Ｐゴシック" panose="020B0600070205080204" pitchFamily="34" charset="-128"/>
              </a:rPr>
              <a:t>[EXEMPLE DE DONNÉES POSSIBLES À METTRE EN VALEUR]</a:t>
            </a:r>
          </a:p>
        </p:txBody>
      </p:sp>
      <p:pic>
        <p:nvPicPr>
          <p:cNvPr id="36" name="Picture 35" descr="Graphical user interface&#10;&#10;Description automatically generated">
            <a:extLst>
              <a:ext uri="{FF2B5EF4-FFF2-40B4-BE49-F238E27FC236}">
                <a16:creationId xmlns:a16="http://schemas.microsoft.com/office/drawing/2014/main" id="{CBB07A81-7B53-47A7-9AF6-16BD2FE916FB}"/>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037516" y="1598632"/>
            <a:ext cx="10497557" cy="3757378"/>
          </a:xfrm>
          <a:prstGeom prst="rect">
            <a:avLst/>
          </a:prstGeom>
        </p:spPr>
      </p:pic>
      <p:sp>
        <p:nvSpPr>
          <p:cNvPr id="8" name="Shape 81">
            <a:extLst>
              <a:ext uri="{FF2B5EF4-FFF2-40B4-BE49-F238E27FC236}">
                <a16:creationId xmlns:a16="http://schemas.microsoft.com/office/drawing/2014/main" id="{39F0048E-06AB-4AE2-B984-ABBF4CC857FD}"/>
              </a:ext>
            </a:extLst>
          </p:cNvPr>
          <p:cNvSpPr txBox="1"/>
          <p:nvPr>
            <p:custDataLst>
              <p:tags r:id="rId5"/>
            </p:custDataLst>
          </p:nvPr>
        </p:nvSpPr>
        <p:spPr>
          <a:xfrm>
            <a:off x="692440" y="6410337"/>
            <a:ext cx="4759842" cy="527245"/>
          </a:xfrm>
          <a:prstGeom prst="rect">
            <a:avLst/>
          </a:prstGeom>
          <a:noFill/>
          <a:ln>
            <a:noFill/>
          </a:ln>
        </p:spPr>
        <p:txBody>
          <a:bodyPr spcFirstLastPara="1" lIns="91425" tIns="91425" rIns="91425" bIns="91425"/>
          <a:lstStyle/>
          <a:p>
            <a:pPr fontAlgn="auto">
              <a:spcBef>
                <a:spcPts val="0"/>
              </a:spcBef>
              <a:spcAft>
                <a:spcPts val="0"/>
              </a:spcAft>
              <a:defRPr/>
            </a:pPr>
            <a:r>
              <a:rPr lang="fr-FR" sz="1400" dirty="0">
                <a:latin typeface="+mj-lt"/>
                <a:ea typeface="+mn-ea"/>
              </a:rPr>
              <a:t>Source : </a:t>
            </a:r>
            <a:r>
              <a:rPr lang="fr-FR" sz="1400" dirty="0">
                <a:highlight>
                  <a:srgbClr val="FFFF00"/>
                </a:highlight>
                <a:latin typeface="+mj-lt"/>
                <a:ea typeface="+mn-ea"/>
              </a:rPr>
              <a:t>[ajouter les sources pertinentes de données]</a:t>
            </a:r>
          </a:p>
        </p:txBody>
      </p:sp>
    </p:spTree>
    <p:extLst>
      <p:ext uri="{BB962C8B-B14F-4D97-AF65-F5344CB8AC3E}">
        <p14:creationId xmlns:p14="http://schemas.microsoft.com/office/powerpoint/2010/main" val="1670508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95">
            <a:extLst>
              <a:ext uri="{FF2B5EF4-FFF2-40B4-BE49-F238E27FC236}">
                <a16:creationId xmlns:a16="http://schemas.microsoft.com/office/drawing/2014/main" id="{CC5A81FA-C08C-4CFC-8ABA-AB61A9743575}"/>
              </a:ext>
            </a:extLst>
          </p:cNvPr>
          <p:cNvSpPr>
            <a:spLocks noGrp="1"/>
          </p:cNvSpPr>
          <p:nvPr>
            <p:ph type="title"/>
            <p:custDataLst>
              <p:tags r:id="rId1"/>
            </p:custDataLst>
          </p:nvPr>
        </p:nvSpPr>
        <p:spPr>
          <a:xfrm>
            <a:off x="1967023" y="497206"/>
            <a:ext cx="8962335" cy="1441159"/>
          </a:xfrm>
        </p:spPr>
        <p:txBody>
          <a:bodyPr/>
          <a:lstStyle/>
          <a:p>
            <a:pPr eaLnBrk="1" hangingPunct="1">
              <a:spcBef>
                <a:spcPct val="0"/>
              </a:spcBef>
              <a:spcAft>
                <a:spcPct val="0"/>
              </a:spcAft>
              <a:buSzTx/>
            </a:pPr>
            <a:r>
              <a:rPr lang="fr-FR" altLang="en-US" sz="3000" dirty="0">
                <a:solidFill>
                  <a:schemeClr val="accent4"/>
                </a:solidFill>
                <a:ea typeface="ＭＳ Ｐゴシック" panose="020B0600070205080204" pitchFamily="34" charset="-128"/>
              </a:rPr>
              <a:t>Plus d’un tiers des femmes de 15 à 49 ans sont en surpoids ou obèses et courent un risque accru de développer des maladies non transmissibles </a:t>
            </a:r>
          </a:p>
        </p:txBody>
      </p:sp>
      <p:sp>
        <p:nvSpPr>
          <p:cNvPr id="9" name="TextBox 8">
            <a:extLst>
              <a:ext uri="{FF2B5EF4-FFF2-40B4-BE49-F238E27FC236}">
                <a16:creationId xmlns:a16="http://schemas.microsoft.com/office/drawing/2014/main" id="{BC6D0896-1AA8-4C53-82A8-F1D58F8CEE9F}"/>
              </a:ext>
            </a:extLst>
          </p:cNvPr>
          <p:cNvSpPr txBox="1"/>
          <p:nvPr>
            <p:custDataLst>
              <p:tags r:id="rId2"/>
            </p:custDataLst>
          </p:nvPr>
        </p:nvSpPr>
        <p:spPr>
          <a:xfrm>
            <a:off x="8720581" y="2123448"/>
            <a:ext cx="3063875" cy="2225675"/>
          </a:xfrm>
          <a:prstGeom prst="rect">
            <a:avLst/>
          </a:prstGeom>
          <a:noFill/>
        </p:spPr>
        <p:txBody>
          <a:bodyPr>
            <a:spAutoFit/>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algn="ctr" eaLnBrk="1" hangingPunct="1"/>
            <a:endParaRPr lang="fr-FR" altLang="en-US" sz="1600" dirty="0">
              <a:latin typeface="+mn-lt"/>
            </a:endParaRPr>
          </a:p>
          <a:p>
            <a:pPr algn="ctr" eaLnBrk="1" hangingPunct="1"/>
            <a:endParaRPr lang="fr-FR" altLang="en-US" sz="1600" dirty="0">
              <a:latin typeface="+mn-lt"/>
            </a:endParaRPr>
          </a:p>
          <a:p>
            <a:pPr algn="ctr" eaLnBrk="1" hangingPunct="1"/>
            <a:r>
              <a:rPr lang="fr-FR" altLang="en-US" sz="2100" dirty="0">
                <a:latin typeface="+mn-lt"/>
              </a:rPr>
              <a:t>La prévalence du surpoids et de l’obésité est plus élevée dans les zones urbaines (41 %) que dans les zones rurales (32 %).</a:t>
            </a:r>
          </a:p>
          <a:p>
            <a:pPr algn="ctr" eaLnBrk="1" hangingPunct="1"/>
            <a:endParaRPr lang="fr-FR" altLang="en-US" sz="2100" dirty="0">
              <a:latin typeface="+mn-lt"/>
            </a:endParaRPr>
          </a:p>
        </p:txBody>
      </p:sp>
      <p:sp>
        <p:nvSpPr>
          <p:cNvPr id="11" name="Shape 79">
            <a:extLst>
              <a:ext uri="{FF2B5EF4-FFF2-40B4-BE49-F238E27FC236}">
                <a16:creationId xmlns:a16="http://schemas.microsoft.com/office/drawing/2014/main" id="{C0FC449A-2CAD-40F7-AE9A-3EB88192B01F}"/>
              </a:ext>
            </a:extLst>
          </p:cNvPr>
          <p:cNvSpPr txBox="1">
            <a:spLocks/>
          </p:cNvSpPr>
          <p:nvPr>
            <p:custDataLst>
              <p:tags r:id="rId3"/>
            </p:custDataLst>
          </p:nvPr>
        </p:nvSpPr>
        <p:spPr bwMode="auto">
          <a:xfrm>
            <a:off x="1647825" y="-75882"/>
            <a:ext cx="9257019"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bodyPr>
          <a:lstStyle>
            <a:lvl1pPr lvl="0" algn="l" rtl="0" eaLnBrk="0" fontAlgn="base" hangingPunct="0">
              <a:lnSpc>
                <a:spcPct val="90000"/>
              </a:lnSpc>
              <a:spcBef>
                <a:spcPts val="0"/>
              </a:spcBef>
              <a:spcAft>
                <a:spcPts val="0"/>
              </a:spcAft>
              <a:buSzPts val="2800"/>
              <a:buNone/>
              <a:defRPr sz="4400" kern="1200">
                <a:solidFill>
                  <a:srgbClr val="6C8EAD"/>
                </a:solidFill>
                <a:latin typeface="+mj-lt"/>
                <a:ea typeface="ＭＳ Ｐゴシック" charset="0"/>
                <a:cs typeface="ＭＳ Ｐゴシック" charset="0"/>
              </a:defRPr>
            </a:lvl1pPr>
            <a:lvl2pPr lvl="1"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2pPr>
            <a:lvl3pPr lvl="2"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3pPr>
            <a:lvl4pPr lvl="3"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4pPr>
            <a:lvl5pPr lvl="4"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5pPr>
            <a:lvl6pPr marL="457200" lvl="5"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6pPr>
            <a:lvl7pPr marL="914400" lvl="6"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7pPr>
            <a:lvl8pPr marL="1371600" lvl="7"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8pPr>
            <a:lvl9pPr marL="1828800" lvl="8"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9pPr>
          </a:lstStyle>
          <a:p>
            <a:pPr algn="ctr" eaLnBrk="1" hangingPunct="1">
              <a:spcBef>
                <a:spcPct val="0"/>
              </a:spcBef>
              <a:spcAft>
                <a:spcPct val="0"/>
              </a:spcAft>
              <a:buSzTx/>
            </a:pPr>
            <a:r>
              <a:rPr lang="fr-FR" altLang="en-US" sz="2400" i="1" dirty="0">
                <a:solidFill>
                  <a:schemeClr val="accent5"/>
                </a:solidFill>
                <a:ea typeface="ＭＳ Ｐゴシック" panose="020B0600070205080204" pitchFamily="34" charset="-128"/>
              </a:rPr>
              <a:t>[EXEMPLE DE DONNÉES POSSIBLES À METTRE EN VALEUR]</a:t>
            </a:r>
          </a:p>
        </p:txBody>
      </p:sp>
      <p:pic>
        <p:nvPicPr>
          <p:cNvPr id="4" name="Picture 3" descr="Chart&#10;&#10;Description automatically generated">
            <a:extLst>
              <a:ext uri="{FF2B5EF4-FFF2-40B4-BE49-F238E27FC236}">
                <a16:creationId xmlns:a16="http://schemas.microsoft.com/office/drawing/2014/main" id="{2EE61AB8-FC62-4624-9FD9-29FF8A6E9EDA}"/>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777997" y="2123326"/>
            <a:ext cx="6754953" cy="4054191"/>
          </a:xfrm>
          <a:prstGeom prst="rect">
            <a:avLst/>
          </a:prstGeom>
        </p:spPr>
      </p:pic>
      <p:sp>
        <p:nvSpPr>
          <p:cNvPr id="8" name="Shape 81">
            <a:extLst>
              <a:ext uri="{FF2B5EF4-FFF2-40B4-BE49-F238E27FC236}">
                <a16:creationId xmlns:a16="http://schemas.microsoft.com/office/drawing/2014/main" id="{3A34C3DE-ECED-4EBF-93CA-0D6B0AB5E1D1}"/>
              </a:ext>
            </a:extLst>
          </p:cNvPr>
          <p:cNvSpPr txBox="1"/>
          <p:nvPr>
            <p:custDataLst>
              <p:tags r:id="rId5"/>
            </p:custDataLst>
          </p:nvPr>
        </p:nvSpPr>
        <p:spPr>
          <a:xfrm>
            <a:off x="692440" y="6410337"/>
            <a:ext cx="4759842" cy="527245"/>
          </a:xfrm>
          <a:prstGeom prst="rect">
            <a:avLst/>
          </a:prstGeom>
          <a:noFill/>
          <a:ln>
            <a:noFill/>
          </a:ln>
        </p:spPr>
        <p:txBody>
          <a:bodyPr spcFirstLastPara="1" lIns="91425" tIns="91425" rIns="91425" bIns="91425"/>
          <a:lstStyle/>
          <a:p>
            <a:pPr fontAlgn="auto">
              <a:spcBef>
                <a:spcPts val="0"/>
              </a:spcBef>
              <a:spcAft>
                <a:spcPts val="0"/>
              </a:spcAft>
              <a:defRPr/>
            </a:pPr>
            <a:r>
              <a:rPr lang="fr-FR" sz="1400" dirty="0">
                <a:latin typeface="+mj-lt"/>
                <a:ea typeface="+mn-ea"/>
              </a:rPr>
              <a:t>Source : </a:t>
            </a:r>
            <a:r>
              <a:rPr lang="fr-FR" sz="1400" dirty="0">
                <a:highlight>
                  <a:srgbClr val="FFFF00"/>
                </a:highlight>
                <a:latin typeface="+mj-lt"/>
                <a:ea typeface="+mn-ea"/>
              </a:rPr>
              <a:t>[ajouter les sources pertinentes de données]</a:t>
            </a:r>
          </a:p>
        </p:txBody>
      </p:sp>
    </p:spTree>
    <p:extLst>
      <p:ext uri="{BB962C8B-B14F-4D97-AF65-F5344CB8AC3E}">
        <p14:creationId xmlns:p14="http://schemas.microsoft.com/office/powerpoint/2010/main" val="3972840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7626-0088-4A5E-83BC-9C1161B2E6BB}"/>
              </a:ext>
            </a:extLst>
          </p:cNvPr>
          <p:cNvSpPr>
            <a:spLocks noGrp="1"/>
          </p:cNvSpPr>
          <p:nvPr>
            <p:ph type="title"/>
            <p:custDataLst>
              <p:tags r:id="rId1"/>
            </p:custDataLst>
          </p:nvPr>
        </p:nvSpPr>
        <p:spPr/>
        <p:txBody>
          <a:bodyPr/>
          <a:lstStyle/>
          <a:p>
            <a:r>
              <a:rPr lang="fr-FR"/>
              <a:t>Messages clés/points à retenir</a:t>
            </a:r>
          </a:p>
        </p:txBody>
      </p:sp>
      <p:sp>
        <p:nvSpPr>
          <p:cNvPr id="3" name="Content Placeholder 2">
            <a:extLst>
              <a:ext uri="{FF2B5EF4-FFF2-40B4-BE49-F238E27FC236}">
                <a16:creationId xmlns:a16="http://schemas.microsoft.com/office/drawing/2014/main" id="{19343543-A805-4CFE-94FB-58ECB90FB2F4}"/>
              </a:ext>
            </a:extLst>
          </p:cNvPr>
          <p:cNvSpPr>
            <a:spLocks noGrp="1"/>
          </p:cNvSpPr>
          <p:nvPr>
            <p:ph idx="1"/>
            <p:custDataLst>
              <p:tags r:id="rId2"/>
            </p:custDataLst>
          </p:nvPr>
        </p:nvSpPr>
        <p:spPr>
          <a:xfrm>
            <a:off x="1162050" y="1487341"/>
            <a:ext cx="10515600" cy="4631032"/>
          </a:xfrm>
        </p:spPr>
        <p:txBody>
          <a:bodyPr/>
          <a:lstStyle/>
          <a:p>
            <a:r>
              <a:rPr lang="fr-FR" sz="2400" b="0" dirty="0"/>
              <a:t>Une alimentation/nutrition infantile sous-optimale est liée à plusieurs facteurs :</a:t>
            </a:r>
          </a:p>
          <a:p>
            <a:pPr>
              <a:buFont typeface="Arial" panose="020B0604020202020204" pitchFamily="34" charset="0"/>
              <a:buChar char="•"/>
            </a:pPr>
            <a:r>
              <a:rPr lang="fr-FR" sz="2400" b="0" dirty="0"/>
              <a:t>Faible taux d’allaitement exclusif – beaucoup ne reçoivent que de l’eau (de 0 à 5 mois)</a:t>
            </a:r>
          </a:p>
          <a:p>
            <a:pPr>
              <a:buFont typeface="Arial" panose="020B0604020202020204" pitchFamily="34" charset="0"/>
              <a:buChar char="•"/>
            </a:pPr>
            <a:r>
              <a:rPr lang="fr-FR" sz="2400" b="0" dirty="0"/>
              <a:t>Introduction tardive d’aliments de complément</a:t>
            </a:r>
            <a:r>
              <a:rPr lang="fr-FR" sz="2400" b="0" strike="sngStrike" dirty="0"/>
              <a:t>aire</a:t>
            </a:r>
            <a:r>
              <a:rPr lang="fr-FR" sz="2400" b="0" dirty="0"/>
              <a:t>s</a:t>
            </a:r>
          </a:p>
          <a:p>
            <a:pPr>
              <a:buFont typeface="Arial" panose="020B0604020202020204" pitchFamily="34" charset="0"/>
              <a:buChar char="•"/>
            </a:pPr>
            <a:r>
              <a:rPr lang="fr-FR" sz="2400" b="0" dirty="0"/>
              <a:t>Diversité alimentaire bien inférieure chez les enfants, même si elle augmente avec l’âge, que chez les femmes (est-ce dû à certaines [mé]connaissances/des tabous ?)</a:t>
            </a:r>
          </a:p>
          <a:p>
            <a:pPr>
              <a:buFont typeface="Arial" panose="020B0604020202020204" pitchFamily="34" charset="0"/>
              <a:buChar char="•"/>
            </a:pPr>
            <a:r>
              <a:rPr lang="fr-FR" sz="2400" b="0" dirty="0"/>
              <a:t>Contraintes temporelles imposées aux femmes (limitant leur capacité à prodiguer des soins ?)</a:t>
            </a:r>
          </a:p>
          <a:p>
            <a:endParaRPr lang="fr-FR" sz="2400" b="0" dirty="0"/>
          </a:p>
        </p:txBody>
      </p:sp>
      <p:sp>
        <p:nvSpPr>
          <p:cNvPr id="4" name="Shape 79">
            <a:extLst>
              <a:ext uri="{FF2B5EF4-FFF2-40B4-BE49-F238E27FC236}">
                <a16:creationId xmlns:a16="http://schemas.microsoft.com/office/drawing/2014/main" id="{6F0465DC-6AAD-4796-89E8-CA7F9FEC994B}"/>
              </a:ext>
            </a:extLst>
          </p:cNvPr>
          <p:cNvSpPr txBox="1">
            <a:spLocks/>
          </p:cNvSpPr>
          <p:nvPr>
            <p:custDataLst>
              <p:tags r:id="rId3"/>
            </p:custDataLst>
          </p:nvPr>
        </p:nvSpPr>
        <p:spPr bwMode="auto">
          <a:xfrm>
            <a:off x="1328012" y="5826418"/>
            <a:ext cx="9797188"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bodyPr>
          <a:lstStyle>
            <a:lvl1pPr lvl="0" algn="l" rtl="0" eaLnBrk="0" fontAlgn="base" hangingPunct="0">
              <a:lnSpc>
                <a:spcPct val="90000"/>
              </a:lnSpc>
              <a:spcBef>
                <a:spcPts val="0"/>
              </a:spcBef>
              <a:spcAft>
                <a:spcPts val="0"/>
              </a:spcAft>
              <a:buSzPts val="2800"/>
              <a:buNone/>
              <a:defRPr sz="4400" kern="1200">
                <a:solidFill>
                  <a:srgbClr val="6C8EAD"/>
                </a:solidFill>
                <a:latin typeface="+mj-lt"/>
                <a:ea typeface="ＭＳ Ｐゴシック" charset="0"/>
                <a:cs typeface="ＭＳ Ｐゴシック" charset="0"/>
              </a:defRPr>
            </a:lvl1pPr>
            <a:lvl2pPr lvl="1"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2pPr>
            <a:lvl3pPr lvl="2"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3pPr>
            <a:lvl4pPr lvl="3"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4pPr>
            <a:lvl5pPr lvl="4"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5pPr>
            <a:lvl6pPr marL="457200" lvl="5"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6pPr>
            <a:lvl7pPr marL="914400" lvl="6"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7pPr>
            <a:lvl8pPr marL="1371600" lvl="7"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8pPr>
            <a:lvl9pPr marL="1828800" lvl="8"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9pPr>
          </a:lstStyle>
          <a:p>
            <a:pPr algn="ctr" eaLnBrk="1" hangingPunct="1">
              <a:spcBef>
                <a:spcPct val="0"/>
              </a:spcBef>
              <a:spcAft>
                <a:spcPct val="0"/>
              </a:spcAft>
              <a:buSzTx/>
            </a:pPr>
            <a:r>
              <a:rPr lang="fr-FR" altLang="en-US" sz="2400" i="1" dirty="0">
                <a:solidFill>
                  <a:schemeClr val="accent5"/>
                </a:solidFill>
                <a:ea typeface="ＭＳ Ｐゴシック" panose="020B0600070205080204" pitchFamily="34" charset="-128"/>
              </a:rPr>
              <a:t>[MISE EN VALEUR DE MESSAGES CLÉS ISSUS DE DONNÉES PROPRES AU PAYS CONCERNÉ]</a:t>
            </a:r>
          </a:p>
        </p:txBody>
      </p:sp>
    </p:spTree>
    <p:extLst>
      <p:ext uri="{BB962C8B-B14F-4D97-AF65-F5344CB8AC3E}">
        <p14:creationId xmlns:p14="http://schemas.microsoft.com/office/powerpoint/2010/main" val="269421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147">
            <a:extLst>
              <a:ext uri="{FF2B5EF4-FFF2-40B4-BE49-F238E27FC236}">
                <a16:creationId xmlns:a16="http://schemas.microsoft.com/office/drawing/2014/main" id="{33422906-A5AF-49FE-9957-96AF1F8D44A5}"/>
              </a:ext>
            </a:extLst>
          </p:cNvPr>
          <p:cNvSpPr txBox="1">
            <a:spLocks/>
          </p:cNvSpPr>
          <p:nvPr>
            <p:custDataLst>
              <p:tags r:id="rId1"/>
            </p:custDataLst>
          </p:nvPr>
        </p:nvSpPr>
        <p:spPr bwMode="auto">
          <a:xfrm>
            <a:off x="2080216" y="875166"/>
            <a:ext cx="7409952"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rtlCol="0" anchor="ctr" anchorCtr="0" compatLnSpc="1">
            <a:prstTxWarp prst="textNoShape">
              <a:avLst/>
            </a:prstTxWarp>
          </a:bodyPr>
          <a:lstStyle>
            <a:lvl1pPr algn="l" rtl="0" eaLnBrk="0" fontAlgn="base" hangingPunct="0">
              <a:lnSpc>
                <a:spcPct val="90000"/>
              </a:lnSpc>
              <a:spcBef>
                <a:spcPct val="0"/>
              </a:spcBef>
              <a:spcAft>
                <a:spcPct val="0"/>
              </a:spcAft>
              <a:defRPr sz="4400" b="1" kern="1200">
                <a:solidFill>
                  <a:srgbClr val="6C8EAD"/>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5pPr>
            <a:lvl6pPr marL="457200" algn="l" rtl="0" fontAlgn="base">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6pPr>
            <a:lvl7pPr marL="914400" algn="l" rtl="0" fontAlgn="base">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7pPr>
            <a:lvl8pPr marL="1371600" algn="l" rtl="0" fontAlgn="base">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8pPr>
            <a:lvl9pPr marL="1828800" algn="l" rtl="0" fontAlgn="base">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9pPr>
          </a:lstStyle>
          <a:p>
            <a:pPr eaLnBrk="1" fontAlgn="auto" hangingPunct="1">
              <a:spcAft>
                <a:spcPts val="0"/>
              </a:spcAft>
              <a:defRPr/>
            </a:pPr>
            <a:r>
              <a:rPr lang="fr-FR" sz="3200" dirty="0">
                <a:solidFill>
                  <a:schemeClr val="accent4"/>
                </a:solidFill>
              </a:rPr>
              <a:t>État nutritionnel des enfants en fonction de leur âge</a:t>
            </a:r>
            <a:endParaRPr lang="fr-FR" sz="2800" dirty="0">
              <a:solidFill>
                <a:schemeClr val="accent4"/>
              </a:solidFill>
            </a:endParaRPr>
          </a:p>
        </p:txBody>
      </p:sp>
      <p:sp>
        <p:nvSpPr>
          <p:cNvPr id="12" name="TextBox 11">
            <a:extLst>
              <a:ext uri="{FF2B5EF4-FFF2-40B4-BE49-F238E27FC236}">
                <a16:creationId xmlns:a16="http://schemas.microsoft.com/office/drawing/2014/main" id="{8335179C-3A4B-4AFD-84D4-6B4467D96637}"/>
              </a:ext>
            </a:extLst>
          </p:cNvPr>
          <p:cNvSpPr txBox="1">
            <a:spLocks noChangeArrowheads="1"/>
          </p:cNvSpPr>
          <p:nvPr>
            <p:custDataLst>
              <p:tags r:id="rId2"/>
            </p:custDataLst>
          </p:nvPr>
        </p:nvSpPr>
        <p:spPr bwMode="auto">
          <a:xfrm>
            <a:off x="9653440" y="2463143"/>
            <a:ext cx="25336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algn="ctr" eaLnBrk="1" hangingPunct="1"/>
            <a:r>
              <a:rPr lang="fr-FR" altLang="en-US" dirty="0">
                <a:latin typeface="+mj-lt"/>
              </a:rPr>
              <a:t>En 2012, 7 % des bébés pesaient moins de 2,5 kg à la naissance</a:t>
            </a:r>
          </a:p>
        </p:txBody>
      </p:sp>
      <p:sp>
        <p:nvSpPr>
          <p:cNvPr id="13" name="Shape 79">
            <a:extLst>
              <a:ext uri="{FF2B5EF4-FFF2-40B4-BE49-F238E27FC236}">
                <a16:creationId xmlns:a16="http://schemas.microsoft.com/office/drawing/2014/main" id="{F72B66AE-4FD4-4027-AA1D-F17A861F3CDC}"/>
              </a:ext>
            </a:extLst>
          </p:cNvPr>
          <p:cNvSpPr txBox="1">
            <a:spLocks/>
          </p:cNvSpPr>
          <p:nvPr>
            <p:custDataLst>
              <p:tags r:id="rId3"/>
            </p:custDataLst>
          </p:nvPr>
        </p:nvSpPr>
        <p:spPr bwMode="auto">
          <a:xfrm>
            <a:off x="1828800" y="89188"/>
            <a:ext cx="913558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bodyPr>
          <a:lstStyle>
            <a:lvl1pPr lvl="0" algn="l" rtl="0" eaLnBrk="0" fontAlgn="base" hangingPunct="0">
              <a:lnSpc>
                <a:spcPct val="90000"/>
              </a:lnSpc>
              <a:spcBef>
                <a:spcPts val="0"/>
              </a:spcBef>
              <a:spcAft>
                <a:spcPts val="0"/>
              </a:spcAft>
              <a:buSzPts val="2800"/>
              <a:buNone/>
              <a:defRPr sz="4400" kern="1200">
                <a:solidFill>
                  <a:srgbClr val="6C8EAD"/>
                </a:solidFill>
                <a:latin typeface="+mj-lt"/>
                <a:ea typeface="ＭＳ Ｐゴシック" charset="0"/>
                <a:cs typeface="ＭＳ Ｐゴシック" charset="0"/>
              </a:defRPr>
            </a:lvl1pPr>
            <a:lvl2pPr lvl="1"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2pPr>
            <a:lvl3pPr lvl="2"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3pPr>
            <a:lvl4pPr lvl="3"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4pPr>
            <a:lvl5pPr lvl="4"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5pPr>
            <a:lvl6pPr marL="457200" lvl="5"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6pPr>
            <a:lvl7pPr marL="914400" lvl="6"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7pPr>
            <a:lvl8pPr marL="1371600" lvl="7"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8pPr>
            <a:lvl9pPr marL="1828800" lvl="8"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9pPr>
          </a:lstStyle>
          <a:p>
            <a:pPr algn="ctr" eaLnBrk="1" hangingPunct="1">
              <a:spcBef>
                <a:spcPct val="0"/>
              </a:spcBef>
              <a:spcAft>
                <a:spcPct val="0"/>
              </a:spcAft>
              <a:buSzTx/>
            </a:pPr>
            <a:r>
              <a:rPr lang="fr-FR" altLang="en-US" sz="2400" i="1" dirty="0">
                <a:solidFill>
                  <a:schemeClr val="accent5"/>
                </a:solidFill>
                <a:ea typeface="ＭＳ Ｐゴシック" panose="020B0600070205080204" pitchFamily="34" charset="-128"/>
              </a:rPr>
              <a:t>[EXEMPLE DE DONNÉES POSSIBLES À METTRE EN VALEUR]</a:t>
            </a:r>
          </a:p>
        </p:txBody>
      </p:sp>
      <p:pic>
        <p:nvPicPr>
          <p:cNvPr id="4" name="Picture 3" descr="Chart, line chart&#10;&#10;Description automatically generated">
            <a:extLst>
              <a:ext uri="{FF2B5EF4-FFF2-40B4-BE49-F238E27FC236}">
                <a16:creationId xmlns:a16="http://schemas.microsoft.com/office/drawing/2014/main" id="{6D0AA819-2508-4B5C-AEE4-99CB1B064654}"/>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916945" y="1989591"/>
            <a:ext cx="7736495" cy="3804234"/>
          </a:xfrm>
          <a:prstGeom prst="rect">
            <a:avLst/>
          </a:prstGeom>
        </p:spPr>
      </p:pic>
      <p:sp>
        <p:nvSpPr>
          <p:cNvPr id="8" name="Shape 81">
            <a:extLst>
              <a:ext uri="{FF2B5EF4-FFF2-40B4-BE49-F238E27FC236}">
                <a16:creationId xmlns:a16="http://schemas.microsoft.com/office/drawing/2014/main" id="{CE1EE1EB-18CE-4D46-9417-FB6C87DE92DF}"/>
              </a:ext>
            </a:extLst>
          </p:cNvPr>
          <p:cNvSpPr txBox="1"/>
          <p:nvPr>
            <p:custDataLst>
              <p:tags r:id="rId5"/>
            </p:custDataLst>
          </p:nvPr>
        </p:nvSpPr>
        <p:spPr>
          <a:xfrm>
            <a:off x="692440" y="6410337"/>
            <a:ext cx="4759842" cy="527245"/>
          </a:xfrm>
          <a:prstGeom prst="rect">
            <a:avLst/>
          </a:prstGeom>
          <a:noFill/>
          <a:ln>
            <a:noFill/>
          </a:ln>
        </p:spPr>
        <p:txBody>
          <a:bodyPr spcFirstLastPara="1" lIns="91425" tIns="91425" rIns="91425" bIns="91425"/>
          <a:lstStyle/>
          <a:p>
            <a:pPr fontAlgn="auto">
              <a:spcBef>
                <a:spcPts val="0"/>
              </a:spcBef>
              <a:spcAft>
                <a:spcPts val="0"/>
              </a:spcAft>
              <a:defRPr/>
            </a:pPr>
            <a:r>
              <a:rPr lang="fr-FR" sz="1400" dirty="0">
                <a:latin typeface="+mj-lt"/>
                <a:ea typeface="+mn-ea"/>
              </a:rPr>
              <a:t>Source : </a:t>
            </a:r>
            <a:r>
              <a:rPr lang="fr-FR" sz="1400" dirty="0">
                <a:highlight>
                  <a:srgbClr val="FFFF00"/>
                </a:highlight>
                <a:latin typeface="+mj-lt"/>
                <a:ea typeface="+mn-ea"/>
              </a:rPr>
              <a:t>[ajouter les sources pertinentes de données]</a:t>
            </a:r>
          </a:p>
        </p:txBody>
      </p:sp>
    </p:spTree>
    <p:extLst>
      <p:ext uri="{BB962C8B-B14F-4D97-AF65-F5344CB8AC3E}">
        <p14:creationId xmlns:p14="http://schemas.microsoft.com/office/powerpoint/2010/main" val="3017360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147">
            <a:extLst>
              <a:ext uri="{FF2B5EF4-FFF2-40B4-BE49-F238E27FC236}">
                <a16:creationId xmlns:a16="http://schemas.microsoft.com/office/drawing/2014/main" id="{410B09AB-2874-46BC-B9F5-1E15C3BD1EDA}"/>
              </a:ext>
            </a:extLst>
          </p:cNvPr>
          <p:cNvSpPr txBox="1">
            <a:spLocks/>
          </p:cNvSpPr>
          <p:nvPr>
            <p:custDataLst>
              <p:tags r:id="rId1"/>
            </p:custDataLst>
          </p:nvPr>
        </p:nvSpPr>
        <p:spPr bwMode="auto">
          <a:xfrm>
            <a:off x="1082168" y="595740"/>
            <a:ext cx="10027664"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rtlCol="0" anchor="ctr" anchorCtr="0" compatLnSpc="1">
            <a:prstTxWarp prst="textNoShape">
              <a:avLst/>
            </a:prstTxWarp>
          </a:bodyPr>
          <a:lstStyle>
            <a:lvl1pPr algn="l" rtl="0" eaLnBrk="0" fontAlgn="base" hangingPunct="0">
              <a:lnSpc>
                <a:spcPct val="90000"/>
              </a:lnSpc>
              <a:spcBef>
                <a:spcPct val="0"/>
              </a:spcBef>
              <a:spcAft>
                <a:spcPct val="0"/>
              </a:spcAft>
              <a:defRPr sz="4400" b="1" kern="1200">
                <a:solidFill>
                  <a:srgbClr val="6C8EAD"/>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5pPr>
            <a:lvl6pPr marL="457200" algn="l" rtl="0" fontAlgn="base">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6pPr>
            <a:lvl7pPr marL="914400" algn="l" rtl="0" fontAlgn="base">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7pPr>
            <a:lvl8pPr marL="1371600" algn="l" rtl="0" fontAlgn="base">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8pPr>
            <a:lvl9pPr marL="1828800" algn="l" rtl="0" fontAlgn="base">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9pPr>
          </a:lstStyle>
          <a:p>
            <a:pPr eaLnBrk="1" fontAlgn="auto" hangingPunct="1">
              <a:spcAft>
                <a:spcPts val="0"/>
              </a:spcAft>
              <a:defRPr/>
            </a:pPr>
            <a:r>
              <a:rPr lang="fr-FR" sz="2400" dirty="0">
                <a:solidFill>
                  <a:schemeClr val="accent4"/>
                </a:solidFill>
                <a:latin typeface="+mn-lt"/>
              </a:rPr>
              <a:t>64 % des enfants de 0 à 5 mois ne sont pas exclusivement allaités au sein – 33 % reçoivent de l’eau (uniquement) outre le lait maternel avec une introduction tardive d’une alimentation complémentaire</a:t>
            </a:r>
          </a:p>
        </p:txBody>
      </p:sp>
      <p:sp>
        <p:nvSpPr>
          <p:cNvPr id="9" name="Rectangle 8">
            <a:extLst>
              <a:ext uri="{FF2B5EF4-FFF2-40B4-BE49-F238E27FC236}">
                <a16:creationId xmlns:a16="http://schemas.microsoft.com/office/drawing/2014/main" id="{F4F0B1E6-B50A-4812-B29A-1D4F59CA0B19}"/>
              </a:ext>
            </a:extLst>
          </p:cNvPr>
          <p:cNvSpPr/>
          <p:nvPr>
            <p:custDataLst>
              <p:tags r:id="rId2"/>
            </p:custDataLst>
          </p:nvPr>
        </p:nvSpPr>
        <p:spPr>
          <a:xfrm>
            <a:off x="9800321" y="2428762"/>
            <a:ext cx="2229293" cy="2638425"/>
          </a:xfrm>
          <a:prstGeom prst="rect">
            <a:avLst/>
          </a:prstGeom>
          <a:noFill/>
        </p:spPr>
        <p:txBody>
          <a:bodyPr wrap="square">
            <a:spAutoFit/>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algn="ctr" eaLnBrk="1" hangingPunct="1"/>
            <a:r>
              <a:rPr lang="fr-FR" altLang="en-US" sz="1800" dirty="0">
                <a:latin typeface="+mn-lt"/>
              </a:rPr>
              <a:t>En fonction du volume donné, l’eau risque de supplanter le lait maternel</a:t>
            </a:r>
          </a:p>
          <a:p>
            <a:pPr algn="ctr" eaLnBrk="1" hangingPunct="1"/>
            <a:endParaRPr lang="fr-FR" altLang="en-US" sz="1800" dirty="0">
              <a:latin typeface="+mn-lt"/>
            </a:endParaRPr>
          </a:p>
          <a:p>
            <a:pPr algn="ctr" eaLnBrk="1" hangingPunct="1"/>
            <a:r>
              <a:rPr lang="fr-FR" altLang="en-US" sz="1800" dirty="0">
                <a:latin typeface="+mn-lt"/>
              </a:rPr>
              <a:t>La salubrité de l’eau pourrait également avoir un impact</a:t>
            </a:r>
          </a:p>
          <a:p>
            <a:pPr algn="ctr" eaLnBrk="1" hangingPunct="1"/>
            <a:endParaRPr lang="fr-FR" altLang="en-US" sz="1600" dirty="0">
              <a:latin typeface="+mn-lt"/>
            </a:endParaRPr>
          </a:p>
        </p:txBody>
      </p:sp>
      <p:sp>
        <p:nvSpPr>
          <p:cNvPr id="10" name="Shape 79">
            <a:extLst>
              <a:ext uri="{FF2B5EF4-FFF2-40B4-BE49-F238E27FC236}">
                <a16:creationId xmlns:a16="http://schemas.microsoft.com/office/drawing/2014/main" id="{2A1A93A3-CB2A-4E89-AC9F-34EDB0A5D167}"/>
              </a:ext>
            </a:extLst>
          </p:cNvPr>
          <p:cNvSpPr txBox="1">
            <a:spLocks/>
          </p:cNvSpPr>
          <p:nvPr>
            <p:custDataLst>
              <p:tags r:id="rId3"/>
            </p:custDataLst>
          </p:nvPr>
        </p:nvSpPr>
        <p:spPr bwMode="auto">
          <a:xfrm>
            <a:off x="1504950" y="14760"/>
            <a:ext cx="919273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bodyPr>
          <a:lstStyle>
            <a:lvl1pPr lvl="0" algn="l" rtl="0" eaLnBrk="0" fontAlgn="base" hangingPunct="0">
              <a:lnSpc>
                <a:spcPct val="90000"/>
              </a:lnSpc>
              <a:spcBef>
                <a:spcPts val="0"/>
              </a:spcBef>
              <a:spcAft>
                <a:spcPts val="0"/>
              </a:spcAft>
              <a:buSzPts val="2800"/>
              <a:buNone/>
              <a:defRPr sz="4400" kern="1200">
                <a:solidFill>
                  <a:srgbClr val="6C8EAD"/>
                </a:solidFill>
                <a:latin typeface="+mj-lt"/>
                <a:ea typeface="ＭＳ Ｐゴシック" charset="0"/>
                <a:cs typeface="ＭＳ Ｐゴシック" charset="0"/>
              </a:defRPr>
            </a:lvl1pPr>
            <a:lvl2pPr lvl="1"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2pPr>
            <a:lvl3pPr lvl="2"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3pPr>
            <a:lvl4pPr lvl="3"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4pPr>
            <a:lvl5pPr lvl="4"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5pPr>
            <a:lvl6pPr marL="457200" lvl="5"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6pPr>
            <a:lvl7pPr marL="914400" lvl="6"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7pPr>
            <a:lvl8pPr marL="1371600" lvl="7"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8pPr>
            <a:lvl9pPr marL="1828800" lvl="8"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9pPr>
          </a:lstStyle>
          <a:p>
            <a:pPr algn="ctr" eaLnBrk="1" hangingPunct="1">
              <a:spcBef>
                <a:spcPct val="0"/>
              </a:spcBef>
              <a:spcAft>
                <a:spcPct val="0"/>
              </a:spcAft>
              <a:buSzTx/>
            </a:pPr>
            <a:r>
              <a:rPr lang="fr-FR" altLang="en-US" sz="2400" i="1" dirty="0">
                <a:solidFill>
                  <a:schemeClr val="accent5"/>
                </a:solidFill>
                <a:ea typeface="ＭＳ Ｐゴシック" panose="020B0600070205080204" pitchFamily="34" charset="-128"/>
              </a:rPr>
              <a:t>[EXEMPLE DE DONNÉES POSSIBLES À METTRE EN VALEUR]</a:t>
            </a:r>
          </a:p>
        </p:txBody>
      </p:sp>
      <p:pic>
        <p:nvPicPr>
          <p:cNvPr id="11" name="Picture 10" descr="Chart, line chart&#10;&#10;Description automatically generated">
            <a:extLst>
              <a:ext uri="{FF2B5EF4-FFF2-40B4-BE49-F238E27FC236}">
                <a16:creationId xmlns:a16="http://schemas.microsoft.com/office/drawing/2014/main" id="{92B15053-79D0-4BEF-A337-16580202371B}"/>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986282" y="1816425"/>
            <a:ext cx="8913124" cy="4310246"/>
          </a:xfrm>
          <a:prstGeom prst="rect">
            <a:avLst/>
          </a:prstGeom>
        </p:spPr>
      </p:pic>
      <p:sp>
        <p:nvSpPr>
          <p:cNvPr id="8" name="Shape 81">
            <a:extLst>
              <a:ext uri="{FF2B5EF4-FFF2-40B4-BE49-F238E27FC236}">
                <a16:creationId xmlns:a16="http://schemas.microsoft.com/office/drawing/2014/main" id="{2C8FCE06-7DC0-47B1-8322-17A7C1BBF791}"/>
              </a:ext>
            </a:extLst>
          </p:cNvPr>
          <p:cNvSpPr txBox="1"/>
          <p:nvPr>
            <p:custDataLst>
              <p:tags r:id="rId5"/>
            </p:custDataLst>
          </p:nvPr>
        </p:nvSpPr>
        <p:spPr>
          <a:xfrm>
            <a:off x="692440" y="6410337"/>
            <a:ext cx="4759842" cy="527245"/>
          </a:xfrm>
          <a:prstGeom prst="rect">
            <a:avLst/>
          </a:prstGeom>
          <a:noFill/>
          <a:ln>
            <a:noFill/>
          </a:ln>
        </p:spPr>
        <p:txBody>
          <a:bodyPr spcFirstLastPara="1" lIns="91425" tIns="91425" rIns="91425" bIns="91425"/>
          <a:lstStyle/>
          <a:p>
            <a:pPr fontAlgn="auto">
              <a:spcBef>
                <a:spcPts val="0"/>
              </a:spcBef>
              <a:spcAft>
                <a:spcPts val="0"/>
              </a:spcAft>
              <a:defRPr/>
            </a:pPr>
            <a:r>
              <a:rPr lang="fr-FR" sz="1400" dirty="0">
                <a:latin typeface="+mj-lt"/>
                <a:ea typeface="+mn-ea"/>
              </a:rPr>
              <a:t>Source : </a:t>
            </a:r>
            <a:r>
              <a:rPr lang="fr-FR" sz="1400" dirty="0">
                <a:highlight>
                  <a:srgbClr val="FFFF00"/>
                </a:highlight>
                <a:latin typeface="+mj-lt"/>
                <a:ea typeface="+mn-ea"/>
              </a:rPr>
              <a:t>[ajouter les sources pertinentes de données]</a:t>
            </a:r>
          </a:p>
        </p:txBody>
      </p:sp>
    </p:spTree>
    <p:extLst>
      <p:ext uri="{BB962C8B-B14F-4D97-AF65-F5344CB8AC3E}">
        <p14:creationId xmlns:p14="http://schemas.microsoft.com/office/powerpoint/2010/main" val="2626799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C969B-B14E-4907-A3EC-688A33EBF35C}"/>
              </a:ext>
            </a:extLst>
          </p:cNvPr>
          <p:cNvSpPr>
            <a:spLocks noGrp="1"/>
          </p:cNvSpPr>
          <p:nvPr>
            <p:ph type="title"/>
            <p:custDataLst>
              <p:tags r:id="rId1"/>
            </p:custDataLst>
          </p:nvPr>
        </p:nvSpPr>
        <p:spPr>
          <a:xfrm>
            <a:off x="1162050" y="290220"/>
            <a:ext cx="10922286" cy="1325563"/>
          </a:xfrm>
        </p:spPr>
        <p:txBody>
          <a:bodyPr/>
          <a:lstStyle/>
          <a:p>
            <a:r>
              <a:rPr lang="fr-FR" b="1" dirty="0"/>
              <a:t>Atelier d’orientation : </a:t>
            </a:r>
            <a:r>
              <a:rPr lang="en-US" b="1" dirty="0"/>
              <a:t>
</a:t>
            </a:r>
            <a:r>
              <a:rPr lang="fr-FR" b="1" dirty="0"/>
              <a:t>Objectifs principaux : </a:t>
            </a:r>
          </a:p>
        </p:txBody>
      </p:sp>
      <p:sp>
        <p:nvSpPr>
          <p:cNvPr id="3" name="Content Placeholder 2">
            <a:extLst>
              <a:ext uri="{FF2B5EF4-FFF2-40B4-BE49-F238E27FC236}">
                <a16:creationId xmlns:a16="http://schemas.microsoft.com/office/drawing/2014/main" id="{15825B6A-3EF0-4A79-97B9-A068977D2297}"/>
              </a:ext>
            </a:extLst>
          </p:cNvPr>
          <p:cNvSpPr>
            <a:spLocks noGrp="1"/>
          </p:cNvSpPr>
          <p:nvPr>
            <p:ph idx="1"/>
            <p:custDataLst>
              <p:tags r:id="rId2"/>
            </p:custDataLst>
          </p:nvPr>
        </p:nvSpPr>
        <p:spPr/>
        <p:txBody>
          <a:bodyPr/>
          <a:lstStyle/>
          <a:p>
            <a:pPr marL="514350" indent="-514350">
              <a:buFont typeface="+mj-lt"/>
              <a:buAutoNum type="arabicPeriod"/>
            </a:pPr>
            <a:r>
              <a:rPr lang="fr-FR" b="0" dirty="0"/>
              <a:t>Fournir des informations contextuelles sur l’importance de la nutrition </a:t>
            </a:r>
            <a:r>
              <a:rPr lang="fr-FR" b="0" i="1" dirty="0">
                <a:highlight>
                  <a:srgbClr val="FFFF00"/>
                </a:highlight>
              </a:rPr>
              <a:t>[au/aux/en] [pays] </a:t>
            </a:r>
            <a:r>
              <a:rPr lang="fr-FR" b="0" dirty="0"/>
              <a:t>et dans le monde.</a:t>
            </a:r>
          </a:p>
          <a:p>
            <a:pPr marL="514350" indent="-514350">
              <a:buFont typeface="+mj-lt"/>
              <a:buAutoNum type="arabicPeriod"/>
            </a:pPr>
            <a:r>
              <a:rPr lang="fr-FR" b="0" dirty="0"/>
              <a:t>Présenter le mouvement pour le Renforcement de la nutrition (SUN).</a:t>
            </a:r>
          </a:p>
          <a:p>
            <a:pPr marL="514350" indent="-514350">
              <a:buFont typeface="+mj-lt"/>
              <a:buAutoNum type="arabicPeriod"/>
            </a:pPr>
            <a:r>
              <a:rPr lang="fr-FR" b="0" dirty="0"/>
              <a:t>Présenter et expliquer l’importance d’une approche relative à la planification multisectorielle de la nutrition. </a:t>
            </a:r>
          </a:p>
          <a:p>
            <a:pPr marL="514350" indent="-514350">
              <a:buFont typeface="+mj-lt"/>
              <a:buAutoNum type="arabicPeriod"/>
            </a:pPr>
            <a:r>
              <a:rPr lang="fr-FR" b="0" dirty="0"/>
              <a:t>Familiariser les participants à l’atelier au processus et aux démarches de travail permettant de mettre en place un plan multisectoriel de nutrition.</a:t>
            </a:r>
          </a:p>
          <a:p>
            <a:endParaRPr lang="fr-FR" dirty="0"/>
          </a:p>
          <a:p>
            <a:endParaRPr lang="fr-FR" dirty="0"/>
          </a:p>
        </p:txBody>
      </p:sp>
    </p:spTree>
    <p:extLst>
      <p:ext uri="{BB962C8B-B14F-4D97-AF65-F5344CB8AC3E}">
        <p14:creationId xmlns:p14="http://schemas.microsoft.com/office/powerpoint/2010/main" val="3523933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589CE880-7E60-4BF1-88FF-58A4FFAB17D0}"/>
              </a:ext>
            </a:extLst>
          </p:cNvPr>
          <p:cNvSpPr txBox="1">
            <a:spLocks/>
          </p:cNvSpPr>
          <p:nvPr>
            <p:custDataLst>
              <p:tags r:id="rId1"/>
            </p:custDataLst>
          </p:nvPr>
        </p:nvSpPr>
        <p:spPr bwMode="auto">
          <a:xfrm>
            <a:off x="1552353" y="903572"/>
            <a:ext cx="1038446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lgn="l" rtl="0" eaLnBrk="0" fontAlgn="base" hangingPunct="0">
              <a:lnSpc>
                <a:spcPct val="90000"/>
              </a:lnSpc>
              <a:spcBef>
                <a:spcPct val="0"/>
              </a:spcBef>
              <a:spcAft>
                <a:spcPct val="0"/>
              </a:spcAft>
              <a:defRPr sz="4400" b="1" kern="1200">
                <a:solidFill>
                  <a:srgbClr val="6C8EAD"/>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5pPr>
            <a:lvl6pPr marL="457200" algn="l" rtl="0" fontAlgn="base">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6pPr>
            <a:lvl7pPr marL="914400" algn="l" rtl="0" fontAlgn="base">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7pPr>
            <a:lvl8pPr marL="1371600" algn="l" rtl="0" fontAlgn="base">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8pPr>
            <a:lvl9pPr marL="1828800" algn="l" rtl="0" fontAlgn="base">
              <a:lnSpc>
                <a:spcPct val="90000"/>
              </a:lnSpc>
              <a:spcBef>
                <a:spcPct val="0"/>
              </a:spcBef>
              <a:spcAft>
                <a:spcPct val="0"/>
              </a:spcAft>
              <a:defRPr sz="4400">
                <a:solidFill>
                  <a:srgbClr val="6C8EAD"/>
                </a:solidFill>
                <a:latin typeface="NewsGoth BdXCn BT" charset="0"/>
                <a:ea typeface="ＭＳ Ｐゴシック" charset="0"/>
                <a:cs typeface="ＭＳ Ｐゴシック" charset="0"/>
              </a:defRPr>
            </a:lvl9pPr>
          </a:lstStyle>
          <a:p>
            <a:pPr eaLnBrk="1" fontAlgn="auto" hangingPunct="1">
              <a:spcAft>
                <a:spcPts val="0"/>
              </a:spcAft>
              <a:defRPr/>
            </a:pPr>
            <a:r>
              <a:rPr lang="fr-FR" sz="2200" dirty="0">
                <a:solidFill>
                  <a:schemeClr val="accent4"/>
                </a:solidFill>
              </a:rPr>
              <a:t>Très peu d’enfants de 6 à 23 mois bénéficient d’une alimentation minimale acceptable – 20 % en 2012 et 9 % seulement en 2017 – </a:t>
            </a:r>
            <a:r>
              <a:rPr lang="fr-FR" sz="2200" dirty="0">
                <a:solidFill>
                  <a:schemeClr val="accent4"/>
                </a:solidFill>
                <a:cs typeface="Calibri Light"/>
              </a:rPr>
              <a:t>sachant que la diversité alimentaire constitue un problème majeur</a:t>
            </a:r>
            <a:r>
              <a:rPr lang="en-US" sz="2200" dirty="0">
                <a:solidFill>
                  <a:schemeClr val="accent4"/>
                </a:solidFill>
                <a:cs typeface="Calibri Light"/>
              </a:rPr>
              <a:t>
</a:t>
            </a:r>
            <a:br>
              <a:rPr sz="2200" dirty="0"/>
            </a:br>
            <a:endParaRPr lang="fr-FR" sz="2200" dirty="0">
              <a:solidFill>
                <a:schemeClr val="accent4"/>
              </a:solidFill>
            </a:endParaRPr>
          </a:p>
        </p:txBody>
      </p:sp>
      <p:sp>
        <p:nvSpPr>
          <p:cNvPr id="8" name="TextBox 7">
            <a:extLst>
              <a:ext uri="{FF2B5EF4-FFF2-40B4-BE49-F238E27FC236}">
                <a16:creationId xmlns:a16="http://schemas.microsoft.com/office/drawing/2014/main" id="{E5FB95C5-E5A9-402A-BE65-C640D330AD70}"/>
              </a:ext>
            </a:extLst>
          </p:cNvPr>
          <p:cNvSpPr txBox="1"/>
          <p:nvPr>
            <p:custDataLst>
              <p:tags r:id="rId2"/>
            </p:custDataLst>
          </p:nvPr>
        </p:nvSpPr>
        <p:spPr>
          <a:xfrm>
            <a:off x="2325303" y="5376455"/>
            <a:ext cx="8420100" cy="954300"/>
          </a:xfrm>
          <a:prstGeom prst="rect">
            <a:avLst/>
          </a:prstGeom>
          <a:noFill/>
        </p:spPr>
        <p:txBody>
          <a:bodyPr>
            <a:spAutoFit/>
          </a:bodyPr>
          <a:lstStyle/>
          <a:p>
            <a:pPr algn="ctr" fontAlgn="auto">
              <a:spcBef>
                <a:spcPts val="0"/>
              </a:spcBef>
              <a:spcAft>
                <a:spcPts val="0"/>
              </a:spcAft>
              <a:defRPr/>
            </a:pPr>
            <a:r>
              <a:rPr lang="fr-FR" sz="1867" dirty="0">
                <a:latin typeface="+mn-lt"/>
                <a:ea typeface="+mn-ea"/>
              </a:rPr>
              <a:t>L’indicateur « </a:t>
            </a:r>
            <a:r>
              <a:rPr lang="fr-FR" sz="1867" strike="sngStrike" dirty="0">
                <a:latin typeface="+mn-lt"/>
                <a:ea typeface="+mn-ea"/>
              </a:rPr>
              <a:t>d’</a:t>
            </a:r>
            <a:r>
              <a:rPr lang="fr-FR" sz="1867" dirty="0">
                <a:latin typeface="+mn-lt"/>
                <a:ea typeface="+mn-ea"/>
              </a:rPr>
              <a:t>alimentation minimale acceptable » sert à évaluer la proportion d’enfants de 6 à 23 mois satisfaisant aux exigences minimales en matière de pratiques alimentaires du nourrisson et du jeune enfant. </a:t>
            </a:r>
            <a:endParaRPr lang="fr-FR" sz="1467" dirty="0">
              <a:latin typeface="+mn-lt"/>
              <a:ea typeface="+mn-ea"/>
            </a:endParaRPr>
          </a:p>
        </p:txBody>
      </p:sp>
      <p:sp>
        <p:nvSpPr>
          <p:cNvPr id="10" name="Shape 79">
            <a:extLst>
              <a:ext uri="{FF2B5EF4-FFF2-40B4-BE49-F238E27FC236}">
                <a16:creationId xmlns:a16="http://schemas.microsoft.com/office/drawing/2014/main" id="{BBB199F9-24A5-4E63-A0DF-B63BB3E0F390}"/>
              </a:ext>
            </a:extLst>
          </p:cNvPr>
          <p:cNvSpPr txBox="1">
            <a:spLocks/>
          </p:cNvSpPr>
          <p:nvPr>
            <p:custDataLst>
              <p:tags r:id="rId3"/>
            </p:custDataLst>
          </p:nvPr>
        </p:nvSpPr>
        <p:spPr bwMode="auto">
          <a:xfrm>
            <a:off x="1552353" y="163616"/>
            <a:ext cx="919305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bodyPr>
          <a:lstStyle>
            <a:lvl1pPr lvl="0" algn="l" rtl="0" eaLnBrk="0" fontAlgn="base" hangingPunct="0">
              <a:lnSpc>
                <a:spcPct val="90000"/>
              </a:lnSpc>
              <a:spcBef>
                <a:spcPts val="0"/>
              </a:spcBef>
              <a:spcAft>
                <a:spcPts val="0"/>
              </a:spcAft>
              <a:buSzPts val="2800"/>
              <a:buNone/>
              <a:defRPr sz="4400" kern="1200">
                <a:solidFill>
                  <a:srgbClr val="6C8EAD"/>
                </a:solidFill>
                <a:latin typeface="+mj-lt"/>
                <a:ea typeface="ＭＳ Ｐゴシック" charset="0"/>
                <a:cs typeface="ＭＳ Ｐゴシック" charset="0"/>
              </a:defRPr>
            </a:lvl1pPr>
            <a:lvl2pPr lvl="1"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2pPr>
            <a:lvl3pPr lvl="2"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3pPr>
            <a:lvl4pPr lvl="3"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4pPr>
            <a:lvl5pPr lvl="4"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5pPr>
            <a:lvl6pPr marL="457200" lvl="5"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6pPr>
            <a:lvl7pPr marL="914400" lvl="6"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7pPr>
            <a:lvl8pPr marL="1371600" lvl="7"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8pPr>
            <a:lvl9pPr marL="1828800" lvl="8"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9pPr>
          </a:lstStyle>
          <a:p>
            <a:pPr algn="ctr" eaLnBrk="1" hangingPunct="1">
              <a:spcBef>
                <a:spcPct val="0"/>
              </a:spcBef>
              <a:spcAft>
                <a:spcPct val="0"/>
              </a:spcAft>
              <a:buSzTx/>
            </a:pPr>
            <a:r>
              <a:rPr lang="fr-FR" altLang="en-US" sz="2400" i="1" dirty="0">
                <a:solidFill>
                  <a:schemeClr val="accent5"/>
                </a:solidFill>
                <a:ea typeface="ＭＳ Ｐゴシック" panose="020B0600070205080204" pitchFamily="34" charset="-128"/>
              </a:rPr>
              <a:t>[EXEMPLE DE DONNÉES POSSIBLES À METTRE EN VALEUR]</a:t>
            </a:r>
          </a:p>
        </p:txBody>
      </p:sp>
      <p:pic>
        <p:nvPicPr>
          <p:cNvPr id="4" name="Picture 3" descr="Chart, bar chart&#10;&#10;Description automatically generated">
            <a:extLst>
              <a:ext uri="{FF2B5EF4-FFF2-40B4-BE49-F238E27FC236}">
                <a16:creationId xmlns:a16="http://schemas.microsoft.com/office/drawing/2014/main" id="{599D6FCB-C445-42AA-9E79-6D5B0A0F9939}"/>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874557" y="1609186"/>
            <a:ext cx="9321592" cy="3639627"/>
          </a:xfrm>
          <a:prstGeom prst="rect">
            <a:avLst/>
          </a:prstGeom>
        </p:spPr>
      </p:pic>
      <p:sp>
        <p:nvSpPr>
          <p:cNvPr id="9" name="Shape 81">
            <a:extLst>
              <a:ext uri="{FF2B5EF4-FFF2-40B4-BE49-F238E27FC236}">
                <a16:creationId xmlns:a16="http://schemas.microsoft.com/office/drawing/2014/main" id="{C9328A10-F350-439C-B03C-9880FDB3D6FC}"/>
              </a:ext>
            </a:extLst>
          </p:cNvPr>
          <p:cNvSpPr txBox="1"/>
          <p:nvPr>
            <p:custDataLst>
              <p:tags r:id="rId5"/>
            </p:custDataLst>
          </p:nvPr>
        </p:nvSpPr>
        <p:spPr>
          <a:xfrm>
            <a:off x="692440" y="6410337"/>
            <a:ext cx="4759842" cy="527245"/>
          </a:xfrm>
          <a:prstGeom prst="rect">
            <a:avLst/>
          </a:prstGeom>
          <a:noFill/>
          <a:ln>
            <a:noFill/>
          </a:ln>
        </p:spPr>
        <p:txBody>
          <a:bodyPr spcFirstLastPara="1" lIns="91425" tIns="91425" rIns="91425" bIns="91425"/>
          <a:lstStyle/>
          <a:p>
            <a:pPr fontAlgn="auto">
              <a:spcBef>
                <a:spcPts val="0"/>
              </a:spcBef>
              <a:spcAft>
                <a:spcPts val="0"/>
              </a:spcAft>
              <a:defRPr/>
            </a:pPr>
            <a:r>
              <a:rPr lang="fr-FR" sz="1400" dirty="0">
                <a:latin typeface="+mj-lt"/>
                <a:ea typeface="+mn-ea"/>
              </a:rPr>
              <a:t>Source : </a:t>
            </a:r>
            <a:r>
              <a:rPr lang="fr-FR" sz="1400" dirty="0">
                <a:highlight>
                  <a:srgbClr val="FFFF00"/>
                </a:highlight>
                <a:latin typeface="+mj-lt"/>
                <a:ea typeface="+mn-ea"/>
              </a:rPr>
              <a:t>[ajouter les sources pertinentes de données]</a:t>
            </a:r>
          </a:p>
        </p:txBody>
      </p:sp>
    </p:spTree>
    <p:extLst>
      <p:ext uri="{BB962C8B-B14F-4D97-AF65-F5344CB8AC3E}">
        <p14:creationId xmlns:p14="http://schemas.microsoft.com/office/powerpoint/2010/main" val="3173053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695BAE4E-CC0D-0A41-B2CC-37451C46965A}"/>
              </a:ext>
            </a:extLst>
          </p:cNvPr>
          <p:cNvSpPr>
            <a:spLocks noGrp="1"/>
          </p:cNvSpPr>
          <p:nvPr>
            <p:ph type="title"/>
            <p:custDataLst>
              <p:tags r:id="rId1"/>
            </p:custDataLst>
          </p:nvPr>
        </p:nvSpPr>
        <p:spPr>
          <a:xfrm>
            <a:off x="1162049" y="575473"/>
            <a:ext cx="10806113" cy="1325563"/>
          </a:xfrm>
        </p:spPr>
        <p:txBody>
          <a:bodyPr/>
          <a:lstStyle/>
          <a:p>
            <a:pPr eaLnBrk="1" hangingPunct="1"/>
            <a:r>
              <a:rPr lang="fr-FR" altLang="en-US" dirty="0">
                <a:ea typeface="ＭＳ Ｐゴシック" panose="020B0600070205080204" pitchFamily="34" charset="-128"/>
              </a:rPr>
              <a:t>Promouvoir les objectifs prioritaires</a:t>
            </a:r>
            <a:r>
              <a:rPr lang="fr-FR" altLang="en-US" strike="sngStrike" dirty="0">
                <a:ea typeface="ＭＳ Ｐゴシック" panose="020B0600070205080204" pitchFamily="34" charset="-128"/>
              </a:rPr>
              <a:t> </a:t>
            </a:r>
            <a:r>
              <a:rPr lang="fr-FR" altLang="en-US" dirty="0">
                <a:highlight>
                  <a:srgbClr val="FFFF00"/>
                </a:highlight>
                <a:ea typeface="ＭＳ Ｐゴシック" panose="020B0600070205080204" pitchFamily="34" charset="-128"/>
              </a:rPr>
              <a:t>[du] [pays]</a:t>
            </a:r>
            <a:r>
              <a:rPr lang="fr-FR" altLang="en-US" dirty="0">
                <a:ea typeface="ＭＳ Ｐゴシック" panose="020B0600070205080204" pitchFamily="34" charset="-128"/>
              </a:rPr>
              <a:t> </a:t>
            </a:r>
          </a:p>
        </p:txBody>
      </p:sp>
      <p:sp>
        <p:nvSpPr>
          <p:cNvPr id="77826" name="Content Placeholder 2">
            <a:extLst>
              <a:ext uri="{FF2B5EF4-FFF2-40B4-BE49-F238E27FC236}">
                <a16:creationId xmlns:a16="http://schemas.microsoft.com/office/drawing/2014/main" id="{52A2DEB2-B8F3-354D-959B-6D56CB5AC9AD}"/>
              </a:ext>
            </a:extLst>
          </p:cNvPr>
          <p:cNvSpPr>
            <a:spLocks noGrp="1"/>
          </p:cNvSpPr>
          <p:nvPr>
            <p:ph idx="1"/>
            <p:custDataLst>
              <p:tags r:id="rId2"/>
            </p:custDataLst>
          </p:nvPr>
        </p:nvSpPr>
        <p:spPr>
          <a:xfrm>
            <a:off x="1162048" y="2034094"/>
            <a:ext cx="10806113" cy="4673600"/>
          </a:xfrm>
        </p:spPr>
        <p:txBody>
          <a:bodyPr/>
          <a:lstStyle/>
          <a:p>
            <a:pPr marL="0" indent="0" eaLnBrk="1" hangingPunct="1"/>
            <a:r>
              <a:rPr lang="fr-FR" altLang="en-US" sz="2200" dirty="0">
                <a:ea typeface="ＭＳ Ｐゴシック" panose="020B0600070205080204" pitchFamily="34" charset="-128"/>
              </a:rPr>
              <a:t>Les cibles de l’Assemblée mondiale de la Santé (AMS) d’ici à 2030 :</a:t>
            </a:r>
            <a:endParaRPr lang="fr-FR" altLang="en-US" dirty="0">
              <a:ea typeface="ＭＳ Ｐゴシック" panose="020B0600070205080204" pitchFamily="34" charset="-128"/>
            </a:endParaRPr>
          </a:p>
          <a:p>
            <a:pPr lvl="1" eaLnBrk="1" hangingPunct="1"/>
            <a:r>
              <a:rPr lang="fr-FR" altLang="en-US" sz="2200" dirty="0">
                <a:ea typeface="ＭＳ Ｐゴシック" panose="020B0600070205080204" pitchFamily="34" charset="-128"/>
              </a:rPr>
              <a:t>Réduction de 50 % du nombre d’enfants de moins de 5 ans souffrant d’un retard de croissance</a:t>
            </a:r>
          </a:p>
          <a:p>
            <a:pPr lvl="1" eaLnBrk="1" hangingPunct="1"/>
            <a:r>
              <a:rPr lang="fr-FR" altLang="en-US" sz="2200" dirty="0">
                <a:ea typeface="ＭＳ Ｐゴシック" panose="020B0600070205080204" pitchFamily="34" charset="-128"/>
              </a:rPr>
              <a:t>Réduction de 50 % du taux d’anémie chez les femmes en âge de procréer</a:t>
            </a:r>
          </a:p>
          <a:p>
            <a:pPr lvl="1" eaLnBrk="1" hangingPunct="1"/>
            <a:r>
              <a:rPr lang="fr-FR" altLang="en-US" sz="2200" dirty="0">
                <a:ea typeface="ＭＳ Ｐゴシック" panose="020B0600070205080204" pitchFamily="34" charset="-128"/>
              </a:rPr>
              <a:t>Réduction de 30 % des cas d’insuffisance pondérale à la naissance</a:t>
            </a:r>
          </a:p>
          <a:p>
            <a:pPr lvl="1" eaLnBrk="1" hangingPunct="1"/>
            <a:r>
              <a:rPr lang="fr-FR" altLang="en-US" sz="2200" dirty="0">
                <a:ea typeface="ＭＳ Ｐゴシック" panose="020B0600070205080204" pitchFamily="34" charset="-128"/>
              </a:rPr>
              <a:t>Réduction et maintien à moins de 3 % du taux d’enfants souffrant de surpoids. </a:t>
            </a:r>
          </a:p>
          <a:p>
            <a:pPr lvl="1" eaLnBrk="1" hangingPunct="1"/>
            <a:r>
              <a:rPr lang="fr-FR" altLang="en-US" sz="2200" dirty="0">
                <a:ea typeface="ＭＳ Ｐゴシック" panose="020B0600070205080204" pitchFamily="34" charset="-128"/>
              </a:rPr>
              <a:t>Augmentation du taux d’allaitement exclusif au cours des 6 premiers mois de vie à 70 % au moins. </a:t>
            </a:r>
          </a:p>
          <a:p>
            <a:pPr lvl="1" eaLnBrk="1" hangingPunct="1"/>
            <a:r>
              <a:rPr lang="fr-FR" altLang="en-US" sz="2200" dirty="0">
                <a:ea typeface="ＭＳ Ｐゴシック" panose="020B0600070205080204" pitchFamily="34" charset="-128"/>
              </a:rPr>
              <a:t>Réduction et maintien à moins de 3 % du taux d’enfants souffrant d’émaciation. 1</a:t>
            </a:r>
          </a:p>
          <a:p>
            <a:pPr marL="0" indent="0" eaLnBrk="1" hangingPunct="1"/>
            <a:r>
              <a:rPr lang="fr-FR" altLang="en-US" sz="2200" i="1" dirty="0">
                <a:solidFill>
                  <a:schemeClr val="accent5"/>
                </a:solidFill>
                <a:ea typeface="ＭＳ Ｐゴシック" panose="020B0600070205080204" pitchFamily="34" charset="-128"/>
              </a:rPr>
              <a:t>[Mentionner l’engagement du pays quant aux cibles de l’AMS ou aux ODD]           </a:t>
            </a:r>
            <a:r>
              <a:rPr lang="fr-FR" altLang="en-US" sz="2200" dirty="0">
                <a:ea typeface="ＭＳ Ｐゴシック" panose="020B0600070205080204" pitchFamily="34" charset="-128"/>
              </a:rPr>
              <a:t>Sur 17 ODD, la nutrition contribue à 12 Objectifs. </a:t>
            </a:r>
          </a:p>
          <a:p>
            <a:pPr marL="0" indent="0" eaLnBrk="1" hangingPunct="1"/>
            <a:endParaRPr lang="fr-FR" altLang="en-US" dirty="0">
              <a:ea typeface="ＭＳ Ｐゴシック" panose="020B0600070205080204" pitchFamily="34" charset="-128"/>
            </a:endParaRPr>
          </a:p>
        </p:txBody>
      </p:sp>
      <p:sp>
        <p:nvSpPr>
          <p:cNvPr id="2" name="Shape 79">
            <a:extLst>
              <a:ext uri="{FF2B5EF4-FFF2-40B4-BE49-F238E27FC236}">
                <a16:creationId xmlns:a16="http://schemas.microsoft.com/office/drawing/2014/main" id="{86F68652-5B8A-480E-A90D-70785875860B}"/>
              </a:ext>
            </a:extLst>
          </p:cNvPr>
          <p:cNvSpPr txBox="1">
            <a:spLocks/>
          </p:cNvSpPr>
          <p:nvPr>
            <p:custDataLst>
              <p:tags r:id="rId3"/>
            </p:custDataLst>
          </p:nvPr>
        </p:nvSpPr>
        <p:spPr bwMode="auto">
          <a:xfrm>
            <a:off x="1333500" y="14760"/>
            <a:ext cx="1034796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bodyPr>
          <a:lstStyle>
            <a:lvl1pPr lvl="0" algn="l" rtl="0" eaLnBrk="0" fontAlgn="base" hangingPunct="0">
              <a:lnSpc>
                <a:spcPct val="90000"/>
              </a:lnSpc>
              <a:spcBef>
                <a:spcPts val="0"/>
              </a:spcBef>
              <a:spcAft>
                <a:spcPts val="0"/>
              </a:spcAft>
              <a:buSzPts val="2800"/>
              <a:buNone/>
              <a:defRPr sz="4400" kern="1200">
                <a:solidFill>
                  <a:srgbClr val="6C8EAD"/>
                </a:solidFill>
                <a:latin typeface="+mj-lt"/>
                <a:ea typeface="ＭＳ Ｐゴシック" charset="0"/>
                <a:cs typeface="ＭＳ Ｐゴシック" charset="0"/>
              </a:defRPr>
            </a:lvl1pPr>
            <a:lvl2pPr lvl="1"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2pPr>
            <a:lvl3pPr lvl="2"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3pPr>
            <a:lvl4pPr lvl="3"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4pPr>
            <a:lvl5pPr lvl="4"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5pPr>
            <a:lvl6pPr marL="457200" lvl="5"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6pPr>
            <a:lvl7pPr marL="914400" lvl="6"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7pPr>
            <a:lvl8pPr marL="1371600" lvl="7"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8pPr>
            <a:lvl9pPr marL="1828800" lvl="8"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9pPr>
          </a:lstStyle>
          <a:p>
            <a:pPr algn="ctr" eaLnBrk="1" hangingPunct="1">
              <a:spcBef>
                <a:spcPct val="0"/>
              </a:spcBef>
              <a:spcAft>
                <a:spcPct val="0"/>
              </a:spcAft>
              <a:buSzTx/>
            </a:pPr>
            <a:r>
              <a:rPr lang="fr-FR" altLang="en-US" sz="2400" i="1" dirty="0">
                <a:solidFill>
                  <a:schemeClr val="accent5"/>
                </a:solidFill>
                <a:ea typeface="ＭＳ Ｐゴシック" panose="020B0600070205080204" pitchFamily="34" charset="-128"/>
              </a:rPr>
              <a:t>[EXEMPLE DE </a:t>
            </a:r>
            <a:r>
              <a:rPr lang="fr-FR" altLang="en-US" sz="2400" i="1" dirty="0">
                <a:solidFill>
                  <a:srgbClr val="FF8C42"/>
                </a:solidFill>
                <a:ea typeface="ＭＳ Ｐゴシック" panose="020B0600070205080204" pitchFamily="34" charset="-128"/>
              </a:rPr>
              <a:t>DONNÉES POTENTIELLES </a:t>
            </a:r>
            <a:r>
              <a:rPr lang="fr-FR" altLang="en-US" sz="2400" i="1" dirty="0">
                <a:solidFill>
                  <a:schemeClr val="accent5"/>
                </a:solidFill>
                <a:ea typeface="ＭＳ Ｐゴシック" panose="020B0600070205080204" pitchFamily="34" charset="-128"/>
              </a:rPr>
              <a:t>À METTRE EN VALEUR]</a:t>
            </a:r>
          </a:p>
        </p:txBody>
      </p:sp>
      <p:sp>
        <p:nvSpPr>
          <p:cNvPr id="4" name="TextBox 3">
            <a:extLst>
              <a:ext uri="{FF2B5EF4-FFF2-40B4-BE49-F238E27FC236}">
                <a16:creationId xmlns:a16="http://schemas.microsoft.com/office/drawing/2014/main" id="{6F919D1E-EB05-40C0-B3EF-3E846FC8EEBF}"/>
              </a:ext>
            </a:extLst>
          </p:cNvPr>
          <p:cNvSpPr txBox="1"/>
          <p:nvPr>
            <p:custDataLst>
              <p:tags r:id="rId4"/>
            </p:custDataLst>
          </p:nvPr>
        </p:nvSpPr>
        <p:spPr>
          <a:xfrm>
            <a:off x="1162048" y="6194421"/>
            <a:ext cx="10806113" cy="646331"/>
          </a:xfrm>
          <a:prstGeom prst="rect">
            <a:avLst/>
          </a:prstGeom>
          <a:noFill/>
        </p:spPr>
        <p:txBody>
          <a:bodyPr wrap="square" rtlCol="0">
            <a:spAutoFit/>
          </a:bodyPr>
          <a:lstStyle/>
          <a:p>
            <a:r>
              <a:rPr lang="fr-FR" sz="1200" dirty="0">
                <a:latin typeface="+mn-lt"/>
              </a:rPr>
              <a:t>1. OMS/UNICEF. </a:t>
            </a:r>
            <a:r>
              <a:rPr lang="fr-FR" sz="1200" i="1" dirty="0">
                <a:latin typeface="+mn-lt"/>
              </a:rPr>
              <a:t>The Extension of the Maternal, Infant and Young Child nutrition targets to 2030: Discussion Paper</a:t>
            </a:r>
            <a:r>
              <a:rPr lang="fr-FR" sz="1200" dirty="0">
                <a:latin typeface="+mn-lt"/>
              </a:rPr>
              <a:t> [La prorogation des cibles de nutrition 2025 de la mère, du nourrisson et du jeune enfant jusqu’en 2030 : document de discussion]. Genève/New York, NY : OMS/UNICEF ; 2019 : 12. </a:t>
            </a:r>
            <a:r>
              <a:rPr lang="fr-FR" sz="1200" dirty="0">
                <a:latin typeface="+mn-lt"/>
                <a:hlinkClick r:id="rId7"/>
              </a:rPr>
              <a:t>https://www.who.int/nutrition/global-target-2025/discussion-paper-extension-targets-2030.pdf#page=12</a:t>
            </a:r>
            <a:r>
              <a:rPr lang="fr-FR" sz="1200" dirty="0">
                <a:latin typeface="+mn-lt"/>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710E-C1D7-4DBE-9A58-DD85628F7C6A}"/>
              </a:ext>
            </a:extLst>
          </p:cNvPr>
          <p:cNvSpPr>
            <a:spLocks noGrp="1"/>
          </p:cNvSpPr>
          <p:nvPr>
            <p:ph type="title"/>
            <p:custDataLst>
              <p:tags r:id="rId1"/>
            </p:custDataLst>
          </p:nvPr>
        </p:nvSpPr>
        <p:spPr>
          <a:xfrm>
            <a:off x="838200" y="3442493"/>
            <a:ext cx="10515600" cy="1325563"/>
          </a:xfrm>
        </p:spPr>
        <p:txBody>
          <a:bodyPr/>
          <a:lstStyle/>
          <a:p>
            <a:pPr algn="ctr"/>
            <a:r>
              <a:rPr lang="fr-FR" sz="6000" dirty="0"/>
              <a:t>LE RENFORCEMENT DE LA NUTRITION : </a:t>
            </a:r>
            <a:r>
              <a:rPr lang="en-US" sz="6000" dirty="0"/>
              <a:t>
</a:t>
            </a:r>
            <a:r>
              <a:rPr lang="fr-FR" sz="6000" dirty="0"/>
              <a:t>UN MOUVEMENT MONDIAL </a:t>
            </a:r>
          </a:p>
        </p:txBody>
      </p:sp>
      <p:pic>
        <p:nvPicPr>
          <p:cNvPr id="1028" name="Picture 4">
            <a:extLst>
              <a:ext uri="{FF2B5EF4-FFF2-40B4-BE49-F238E27FC236}">
                <a16:creationId xmlns:a16="http://schemas.microsoft.com/office/drawing/2014/main" id="{0ABFAD2F-D173-4040-A2D4-C38D842CFC83}"/>
              </a:ext>
            </a:extLst>
          </p:cNvPr>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8902700" y="165101"/>
            <a:ext cx="3289300" cy="1827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976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EC1942A0-53F8-4248-AB3F-13A1D108E862}"/>
              </a:ext>
            </a:extLst>
          </p:cNvPr>
          <p:cNvSpPr>
            <a:spLocks noGrp="1"/>
          </p:cNvSpPr>
          <p:nvPr>
            <p:ph type="title"/>
            <p:custDataLst>
              <p:tags r:id="rId1"/>
            </p:custDataLst>
          </p:nvPr>
        </p:nvSpPr>
        <p:spPr>
          <a:xfrm>
            <a:off x="1162050" y="290513"/>
            <a:ext cx="10515600" cy="1325562"/>
          </a:xfrm>
        </p:spPr>
        <p:txBody>
          <a:bodyPr/>
          <a:lstStyle/>
          <a:p>
            <a:pPr eaLnBrk="1" hangingPunct="1"/>
            <a:r>
              <a:rPr lang="fr-FR" altLang="en-US" dirty="0">
                <a:ea typeface="ＭＳ Ｐゴシック" panose="020B0600070205080204" pitchFamily="34" charset="-128"/>
              </a:rPr>
              <a:t>À l’origine du Mouvement SUN</a:t>
            </a:r>
          </a:p>
        </p:txBody>
      </p:sp>
      <p:sp>
        <p:nvSpPr>
          <p:cNvPr id="3" name="Content Placeholder 2">
            <a:extLst>
              <a:ext uri="{FF2B5EF4-FFF2-40B4-BE49-F238E27FC236}">
                <a16:creationId xmlns:a16="http://schemas.microsoft.com/office/drawing/2014/main" id="{3477EE2E-4FD3-3843-B598-8B9B7F1D3071}"/>
              </a:ext>
            </a:extLst>
          </p:cNvPr>
          <p:cNvSpPr>
            <a:spLocks noGrp="1"/>
          </p:cNvSpPr>
          <p:nvPr>
            <p:ph idx="1"/>
            <p:custDataLst>
              <p:tags r:id="rId2"/>
            </p:custDataLst>
          </p:nvPr>
        </p:nvSpPr>
        <p:spPr>
          <a:xfrm>
            <a:off x="1162050" y="1801813"/>
            <a:ext cx="10515600" cy="4439499"/>
          </a:xfrm>
        </p:spPr>
        <p:txBody>
          <a:bodyPr>
            <a:normAutofit fontScale="85000" lnSpcReduction="20000"/>
          </a:bodyPr>
          <a:lstStyle/>
          <a:p>
            <a:pPr marL="0" indent="0" eaLnBrk="1" hangingPunct="1">
              <a:lnSpc>
                <a:spcPct val="100000"/>
              </a:lnSpc>
            </a:pPr>
            <a:r>
              <a:rPr lang="fr-FR" altLang="en-US" sz="2600" b="0" dirty="0">
                <a:ea typeface="ＭＳ Ｐゴシック" panose="020B0600070205080204" pitchFamily="34" charset="-128"/>
              </a:rPr>
              <a:t>Le Mouvement SUN représente les efforts renouvelés pour éliminer la malnutrition, en partant du principe que chaque personne a droit à une alimentation et une nutrition de qualité. L’ambition du Mouvement est de garantir, d’ici 2030, un monde libéré de la malnutrition sous toutes ses formes. </a:t>
            </a:r>
          </a:p>
          <a:p>
            <a:pPr marL="0" indent="0" eaLnBrk="1" hangingPunct="1">
              <a:lnSpc>
                <a:spcPct val="100000"/>
              </a:lnSpc>
            </a:pPr>
            <a:endParaRPr lang="fr-FR" altLang="en-US" sz="2600" b="0" dirty="0">
              <a:ea typeface="ＭＳ Ｐゴシック" panose="020B0600070205080204" pitchFamily="34" charset="-128"/>
            </a:endParaRPr>
          </a:p>
          <a:p>
            <a:pPr marL="0" indent="0" eaLnBrk="1" hangingPunct="1">
              <a:lnSpc>
                <a:spcPct val="100000"/>
              </a:lnSpc>
            </a:pPr>
            <a:r>
              <a:rPr lang="fr-FR" altLang="en-US" sz="2600" b="0" dirty="0">
                <a:ea typeface="ＭＳ Ｐゴシック" panose="020B0600070205080204" pitchFamily="34" charset="-128"/>
              </a:rPr>
              <a:t>Dirigée par les gouvernements et soutenue par les organisations et les individus, son action collective assure à tous les enfants, adolescents, mères et familles de pouvoir exercer leur droit à l’alimentation et à la nutrition, réaliser leur plein potentiel et structurer des sociétés durables et prospères. </a:t>
            </a:r>
          </a:p>
          <a:p>
            <a:pPr marL="0" indent="0" eaLnBrk="1" hangingPunct="1">
              <a:lnSpc>
                <a:spcPct val="100000"/>
              </a:lnSpc>
            </a:pPr>
            <a:endParaRPr lang="fr-FR" altLang="en-US" sz="2600" b="0" dirty="0">
              <a:ea typeface="ＭＳ Ｐゴシック" panose="020B0600070205080204" pitchFamily="34" charset="-128"/>
            </a:endParaRPr>
          </a:p>
          <a:p>
            <a:pPr marL="0" indent="0" eaLnBrk="1" hangingPunct="1">
              <a:lnSpc>
                <a:spcPct val="100000"/>
              </a:lnSpc>
            </a:pPr>
            <a:r>
              <a:rPr lang="fr-FR" altLang="en-US" sz="2600" b="0" dirty="0">
                <a:ea typeface="ＭＳ Ｐゴシック" panose="020B0600070205080204" pitchFamily="34" charset="-128"/>
              </a:rPr>
              <a:t>Le Mouvement est unique en ce qu’il rassemble différents groupes de personnes : des gouvernements, la société civile, les Nations Unies, des donateurs, des entreprises et des scientifiques. </a:t>
            </a:r>
          </a:p>
          <a:p>
            <a:pPr marL="0" indent="0" eaLnBrk="1" hangingPunct="1">
              <a:lnSpc>
                <a:spcPct val="80000"/>
              </a:lnSpc>
            </a:pPr>
            <a:endParaRPr lang="fr-FR" altLang="en-US" sz="2600" b="0" dirty="0">
              <a:ea typeface="ＭＳ Ｐゴシック" panose="020B0600070205080204" pitchFamily="34" charset="-128"/>
            </a:endParaRPr>
          </a:p>
        </p:txBody>
      </p:sp>
      <p:pic>
        <p:nvPicPr>
          <p:cNvPr id="5" name="Picture 4">
            <a:extLst>
              <a:ext uri="{FF2B5EF4-FFF2-40B4-BE49-F238E27FC236}">
                <a16:creationId xmlns:a16="http://schemas.microsoft.com/office/drawing/2014/main" id="{241002D1-8C99-4EB4-B901-7C8F2D8AE367}"/>
              </a:ext>
            </a:extLst>
          </p:cNvPr>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9664995" y="1"/>
            <a:ext cx="2527005" cy="14038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7FF46-125F-4095-8DF4-BEFC77789284}"/>
              </a:ext>
            </a:extLst>
          </p:cNvPr>
          <p:cNvSpPr>
            <a:spLocks noGrp="1"/>
          </p:cNvSpPr>
          <p:nvPr>
            <p:ph type="title"/>
            <p:custDataLst>
              <p:tags r:id="rId1"/>
            </p:custDataLst>
          </p:nvPr>
        </p:nvSpPr>
        <p:spPr>
          <a:xfrm>
            <a:off x="1162050" y="252810"/>
            <a:ext cx="10515600" cy="1325563"/>
          </a:xfrm>
        </p:spPr>
        <p:txBody>
          <a:bodyPr/>
          <a:lstStyle/>
          <a:p>
            <a:r>
              <a:rPr lang="fr-FR"/>
              <a:t>Le Mouvement à l’heure actuelle</a:t>
            </a:r>
          </a:p>
        </p:txBody>
      </p:sp>
      <p:sp>
        <p:nvSpPr>
          <p:cNvPr id="7" name="Content Placeholder 2">
            <a:extLst>
              <a:ext uri="{FF2B5EF4-FFF2-40B4-BE49-F238E27FC236}">
                <a16:creationId xmlns:a16="http://schemas.microsoft.com/office/drawing/2014/main" id="{668F9CD7-7034-4CC3-B2F4-94B46C7C1FE8}"/>
              </a:ext>
            </a:extLst>
          </p:cNvPr>
          <p:cNvSpPr>
            <a:spLocks noGrp="1"/>
          </p:cNvSpPr>
          <p:nvPr>
            <p:ph idx="1"/>
            <p:custDataLst>
              <p:tags r:id="rId2"/>
            </p:custDataLst>
          </p:nvPr>
        </p:nvSpPr>
        <p:spPr>
          <a:xfrm>
            <a:off x="1162050" y="1448170"/>
            <a:ext cx="10798465" cy="1104900"/>
          </a:xfrm>
        </p:spPr>
        <p:txBody>
          <a:bodyPr rtlCol="0">
            <a:normAutofit/>
          </a:bodyPr>
          <a:lstStyle/>
          <a:p>
            <a:pPr marL="0" indent="0" eaLnBrk="1" fontAlgn="auto" hangingPunct="1">
              <a:lnSpc>
                <a:spcPct val="100000"/>
              </a:lnSpc>
              <a:spcAft>
                <a:spcPts val="0"/>
              </a:spcAft>
              <a:defRPr/>
            </a:pPr>
            <a:r>
              <a:rPr lang="fr-FR" sz="2400" dirty="0">
                <a:solidFill>
                  <a:schemeClr val="accent4"/>
                </a:solidFill>
                <a:ea typeface="+mn-ea"/>
                <a:cs typeface="+mn-cs"/>
              </a:rPr>
              <a:t>62</a:t>
            </a:r>
            <a:r>
              <a:rPr lang="fr-FR" sz="2400" dirty="0">
                <a:solidFill>
                  <a:schemeClr val="accent4"/>
                </a:solidFill>
                <a:latin typeface="+mn-lt"/>
                <a:ea typeface="+mn-ea"/>
                <a:cs typeface="+mn-cs"/>
              </a:rPr>
              <a:t> pays </a:t>
            </a:r>
            <a:r>
              <a:rPr lang="fr-FR" sz="2400" dirty="0">
                <a:latin typeface="+mn-lt"/>
                <a:ea typeface="+mn-ea"/>
                <a:cs typeface="+mn-cs"/>
              </a:rPr>
              <a:t>et quatre États indiens sont impliqués dans le Mouvement SUN et collaborent activement, en tant que Mouvement.</a:t>
            </a:r>
          </a:p>
          <a:p>
            <a:pPr marL="0" indent="0" eaLnBrk="1" fontAlgn="auto" hangingPunct="1">
              <a:spcAft>
                <a:spcPts val="0"/>
              </a:spcAft>
              <a:defRPr/>
            </a:pPr>
            <a:endParaRPr lang="fr-FR" dirty="0">
              <a:latin typeface="+mn-lt"/>
              <a:ea typeface="+mn-ea"/>
              <a:cs typeface="+mn-cs"/>
            </a:endParaRPr>
          </a:p>
        </p:txBody>
      </p:sp>
      <p:sp>
        <p:nvSpPr>
          <p:cNvPr id="9" name="Content Placeholder 2">
            <a:extLst>
              <a:ext uri="{FF2B5EF4-FFF2-40B4-BE49-F238E27FC236}">
                <a16:creationId xmlns:a16="http://schemas.microsoft.com/office/drawing/2014/main" id="{C43A3F70-71D7-439A-8C0F-2169D11D5938}"/>
              </a:ext>
            </a:extLst>
          </p:cNvPr>
          <p:cNvSpPr txBox="1">
            <a:spLocks/>
          </p:cNvSpPr>
          <p:nvPr>
            <p:custDataLst>
              <p:tags r:id="rId3"/>
            </p:custDataLst>
          </p:nvPr>
        </p:nvSpPr>
        <p:spPr bwMode="auto">
          <a:xfrm>
            <a:off x="10963565" y="3211882"/>
            <a:ext cx="9969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eaLnBrk="1" hangingPunct="1">
              <a:buFont typeface="Arial" panose="020B0604020202020204" pitchFamily="34" charset="0"/>
              <a:buNone/>
            </a:pPr>
            <a:r>
              <a:rPr lang="fr-FR" altLang="en-US" sz="1200" b="1">
                <a:solidFill>
                  <a:schemeClr val="bg1"/>
                </a:solidFill>
                <a:latin typeface="+mn-lt"/>
              </a:rPr>
              <a:t>LANCEMENT</a:t>
            </a:r>
          </a:p>
        </p:txBody>
      </p:sp>
      <p:sp>
        <p:nvSpPr>
          <p:cNvPr id="10" name="Content Placeholder 2">
            <a:extLst>
              <a:ext uri="{FF2B5EF4-FFF2-40B4-BE49-F238E27FC236}">
                <a16:creationId xmlns:a16="http://schemas.microsoft.com/office/drawing/2014/main" id="{AF1106D7-9AF0-4F7D-9C9B-0E0CEDE8935C}"/>
              </a:ext>
            </a:extLst>
          </p:cNvPr>
          <p:cNvSpPr txBox="1">
            <a:spLocks/>
          </p:cNvSpPr>
          <p:nvPr>
            <p:custDataLst>
              <p:tags r:id="rId4"/>
            </p:custDataLst>
          </p:nvPr>
        </p:nvSpPr>
        <p:spPr bwMode="auto">
          <a:xfrm>
            <a:off x="9617365" y="3211882"/>
            <a:ext cx="6762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eaLnBrk="1" hangingPunct="1">
              <a:buFont typeface="Arial" panose="020B0604020202020204" pitchFamily="34" charset="0"/>
              <a:buNone/>
            </a:pPr>
            <a:r>
              <a:rPr lang="fr-FR" altLang="en-US" sz="1200" b="1">
                <a:solidFill>
                  <a:schemeClr val="bg1"/>
                </a:solidFill>
                <a:latin typeface="+mn-lt"/>
              </a:rPr>
              <a:t>2010</a:t>
            </a:r>
          </a:p>
        </p:txBody>
      </p:sp>
      <p:sp>
        <p:nvSpPr>
          <p:cNvPr id="11" name="Content Placeholder 2">
            <a:extLst>
              <a:ext uri="{FF2B5EF4-FFF2-40B4-BE49-F238E27FC236}">
                <a16:creationId xmlns:a16="http://schemas.microsoft.com/office/drawing/2014/main" id="{C6B4070E-37DC-4B62-91F1-F291E37C6A18}"/>
              </a:ext>
            </a:extLst>
          </p:cNvPr>
          <p:cNvSpPr txBox="1">
            <a:spLocks/>
          </p:cNvSpPr>
          <p:nvPr>
            <p:custDataLst>
              <p:tags r:id="rId5"/>
            </p:custDataLst>
          </p:nvPr>
        </p:nvSpPr>
        <p:spPr bwMode="auto">
          <a:xfrm>
            <a:off x="9617365" y="3645269"/>
            <a:ext cx="676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eaLnBrk="1" hangingPunct="1">
              <a:buFont typeface="Arial" panose="020B0604020202020204" pitchFamily="34" charset="0"/>
              <a:buNone/>
            </a:pPr>
            <a:r>
              <a:rPr lang="fr-FR" altLang="en-US" sz="1200" b="1" dirty="0">
                <a:solidFill>
                  <a:schemeClr val="bg1"/>
                </a:solidFill>
                <a:latin typeface="+mn-lt"/>
              </a:rPr>
              <a:t>2011</a:t>
            </a:r>
          </a:p>
        </p:txBody>
      </p:sp>
      <p:sp>
        <p:nvSpPr>
          <p:cNvPr id="12" name="Content Placeholder 2">
            <a:extLst>
              <a:ext uri="{FF2B5EF4-FFF2-40B4-BE49-F238E27FC236}">
                <a16:creationId xmlns:a16="http://schemas.microsoft.com/office/drawing/2014/main" id="{268038D3-6314-441D-934A-DEC561396037}"/>
              </a:ext>
            </a:extLst>
          </p:cNvPr>
          <p:cNvSpPr txBox="1">
            <a:spLocks/>
          </p:cNvSpPr>
          <p:nvPr>
            <p:custDataLst>
              <p:tags r:id="rId6"/>
            </p:custDataLst>
          </p:nvPr>
        </p:nvSpPr>
        <p:spPr bwMode="auto">
          <a:xfrm>
            <a:off x="9607840" y="4046907"/>
            <a:ext cx="6794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eaLnBrk="1" hangingPunct="1">
              <a:buFont typeface="Arial" panose="020B0604020202020204" pitchFamily="34" charset="0"/>
              <a:buNone/>
            </a:pPr>
            <a:r>
              <a:rPr lang="fr-FR" altLang="en-US" sz="1200" b="1">
                <a:solidFill>
                  <a:schemeClr val="bg1"/>
                </a:solidFill>
                <a:latin typeface="+mn-lt"/>
              </a:rPr>
              <a:t>2012</a:t>
            </a:r>
          </a:p>
        </p:txBody>
      </p:sp>
      <p:sp>
        <p:nvSpPr>
          <p:cNvPr id="13" name="Content Placeholder 2">
            <a:extLst>
              <a:ext uri="{FF2B5EF4-FFF2-40B4-BE49-F238E27FC236}">
                <a16:creationId xmlns:a16="http://schemas.microsoft.com/office/drawing/2014/main" id="{30E3E250-D2E8-4EE0-9FAC-BE81405BEACD}"/>
              </a:ext>
            </a:extLst>
          </p:cNvPr>
          <p:cNvSpPr txBox="1">
            <a:spLocks/>
          </p:cNvSpPr>
          <p:nvPr>
            <p:custDataLst>
              <p:tags r:id="rId7"/>
            </p:custDataLst>
          </p:nvPr>
        </p:nvSpPr>
        <p:spPr bwMode="auto">
          <a:xfrm>
            <a:off x="9607840" y="4467594"/>
            <a:ext cx="6794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eaLnBrk="1" hangingPunct="1">
              <a:buFont typeface="Arial" panose="020B0604020202020204" pitchFamily="34" charset="0"/>
              <a:buNone/>
            </a:pPr>
            <a:r>
              <a:rPr lang="fr-FR" altLang="en-US" sz="1200" b="1">
                <a:solidFill>
                  <a:schemeClr val="bg1"/>
                </a:solidFill>
                <a:latin typeface="+mn-lt"/>
              </a:rPr>
              <a:t>2013</a:t>
            </a:r>
          </a:p>
        </p:txBody>
      </p:sp>
      <p:sp>
        <p:nvSpPr>
          <p:cNvPr id="14" name="Content Placeholder 2">
            <a:extLst>
              <a:ext uri="{FF2B5EF4-FFF2-40B4-BE49-F238E27FC236}">
                <a16:creationId xmlns:a16="http://schemas.microsoft.com/office/drawing/2014/main" id="{7FB7857A-977F-4DF6-9468-E93148F83CA7}"/>
              </a:ext>
            </a:extLst>
          </p:cNvPr>
          <p:cNvSpPr txBox="1">
            <a:spLocks/>
          </p:cNvSpPr>
          <p:nvPr>
            <p:custDataLst>
              <p:tags r:id="rId8"/>
            </p:custDataLst>
          </p:nvPr>
        </p:nvSpPr>
        <p:spPr bwMode="auto">
          <a:xfrm>
            <a:off x="9607840" y="4883519"/>
            <a:ext cx="6794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eaLnBrk="1" hangingPunct="1">
              <a:buFont typeface="Arial" panose="020B0604020202020204" pitchFamily="34" charset="0"/>
              <a:buNone/>
            </a:pPr>
            <a:r>
              <a:rPr lang="fr-FR" altLang="en-US" sz="1200" b="1">
                <a:solidFill>
                  <a:schemeClr val="bg1"/>
                </a:solidFill>
                <a:latin typeface="+mn-lt"/>
              </a:rPr>
              <a:t>2014</a:t>
            </a:r>
          </a:p>
        </p:txBody>
      </p:sp>
      <p:sp>
        <p:nvSpPr>
          <p:cNvPr id="15" name="Content Placeholder 2">
            <a:extLst>
              <a:ext uri="{FF2B5EF4-FFF2-40B4-BE49-F238E27FC236}">
                <a16:creationId xmlns:a16="http://schemas.microsoft.com/office/drawing/2014/main" id="{B8D0D490-945E-4FA8-BCDD-36A649675209}"/>
              </a:ext>
            </a:extLst>
          </p:cNvPr>
          <p:cNvSpPr txBox="1">
            <a:spLocks/>
          </p:cNvSpPr>
          <p:nvPr>
            <p:custDataLst>
              <p:tags r:id="rId9"/>
            </p:custDataLst>
          </p:nvPr>
        </p:nvSpPr>
        <p:spPr bwMode="auto">
          <a:xfrm>
            <a:off x="9607840" y="5310557"/>
            <a:ext cx="6794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eaLnBrk="1" hangingPunct="1">
              <a:buFont typeface="Arial" panose="020B0604020202020204" pitchFamily="34" charset="0"/>
              <a:buNone/>
            </a:pPr>
            <a:r>
              <a:rPr lang="fr-FR" altLang="en-US" sz="1200" b="1">
                <a:solidFill>
                  <a:schemeClr val="bg1"/>
                </a:solidFill>
                <a:latin typeface="+mn-lt"/>
              </a:rPr>
              <a:t>2015</a:t>
            </a:r>
          </a:p>
        </p:txBody>
      </p:sp>
      <p:sp>
        <p:nvSpPr>
          <p:cNvPr id="16" name="Content Placeholder 2">
            <a:extLst>
              <a:ext uri="{FF2B5EF4-FFF2-40B4-BE49-F238E27FC236}">
                <a16:creationId xmlns:a16="http://schemas.microsoft.com/office/drawing/2014/main" id="{C33E2D52-A3BB-4373-9829-84EB94870F0D}"/>
              </a:ext>
            </a:extLst>
          </p:cNvPr>
          <p:cNvSpPr txBox="1">
            <a:spLocks/>
          </p:cNvSpPr>
          <p:nvPr>
            <p:custDataLst>
              <p:tags r:id="rId10"/>
            </p:custDataLst>
          </p:nvPr>
        </p:nvSpPr>
        <p:spPr bwMode="auto">
          <a:xfrm>
            <a:off x="9607840" y="5721719"/>
            <a:ext cx="6794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eaLnBrk="1" hangingPunct="1">
              <a:buFont typeface="Arial" panose="020B0604020202020204" pitchFamily="34" charset="0"/>
              <a:buNone/>
            </a:pPr>
            <a:r>
              <a:rPr lang="fr-FR" altLang="en-US" sz="1200" b="1">
                <a:solidFill>
                  <a:schemeClr val="bg1"/>
                </a:solidFill>
                <a:latin typeface="+mn-lt"/>
              </a:rPr>
              <a:t>2016</a:t>
            </a:r>
          </a:p>
        </p:txBody>
      </p:sp>
      <p:pic>
        <p:nvPicPr>
          <p:cNvPr id="25" name="Picture 4">
            <a:extLst>
              <a:ext uri="{FF2B5EF4-FFF2-40B4-BE49-F238E27FC236}">
                <a16:creationId xmlns:a16="http://schemas.microsoft.com/office/drawing/2014/main" id="{15AC2356-6563-4B8A-8AF9-51A969C1A1AF}"/>
              </a:ext>
            </a:extLst>
          </p:cNvPr>
          <p:cNvPicPr>
            <a:picLocks noChangeAspect="1" noChangeArrowheads="1"/>
          </p:cNvPicPr>
          <p:nvPr>
            <p:custDataLst>
              <p:tags r:id="rId11"/>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9947565" y="203402"/>
            <a:ext cx="2136771" cy="11870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DB7E798-BA26-43AC-B38B-0670DCC891B6}"/>
              </a:ext>
            </a:extLst>
          </p:cNvPr>
          <p:cNvPicPr>
            <a:picLocks noChangeAspect="1"/>
          </p:cNvPicPr>
          <p:nvPr>
            <p:custDataLst>
              <p:tags r:id="rId12"/>
            </p:custDataLst>
          </p:nvPr>
        </p:nvPicPr>
        <p:blipFill>
          <a:blip r:embed="rId16"/>
          <a:stretch>
            <a:fillRect/>
          </a:stretch>
        </p:blipFill>
        <p:spPr>
          <a:xfrm>
            <a:off x="2663848" y="2318913"/>
            <a:ext cx="8064912" cy="4297362"/>
          </a:xfrm>
          <a:prstGeom prst="rect">
            <a:avLst/>
          </a:prstGeom>
        </p:spPr>
      </p:pic>
    </p:spTree>
    <p:extLst>
      <p:ext uri="{BB962C8B-B14F-4D97-AF65-F5344CB8AC3E}">
        <p14:creationId xmlns:p14="http://schemas.microsoft.com/office/powerpoint/2010/main" val="1312453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EB6BB-005A-4360-BDA2-54A00B6B52D7}"/>
              </a:ext>
            </a:extLst>
          </p:cNvPr>
          <p:cNvSpPr>
            <a:spLocks noGrp="1"/>
          </p:cNvSpPr>
          <p:nvPr>
            <p:ph type="title"/>
            <p:custDataLst>
              <p:tags r:id="rId1"/>
            </p:custDataLst>
          </p:nvPr>
        </p:nvSpPr>
        <p:spPr/>
        <p:txBody>
          <a:bodyPr/>
          <a:lstStyle/>
          <a:p>
            <a:r>
              <a:rPr lang="fr-FR"/>
              <a:t>Le Mouvement à l’heure actuelle</a:t>
            </a:r>
          </a:p>
        </p:txBody>
      </p:sp>
      <p:sp>
        <p:nvSpPr>
          <p:cNvPr id="3" name="Content Placeholder 2">
            <a:extLst>
              <a:ext uri="{FF2B5EF4-FFF2-40B4-BE49-F238E27FC236}">
                <a16:creationId xmlns:a16="http://schemas.microsoft.com/office/drawing/2014/main" id="{582BED99-07E1-4316-B7DA-5F55C1BD329E}"/>
              </a:ext>
            </a:extLst>
          </p:cNvPr>
          <p:cNvSpPr>
            <a:spLocks noGrp="1"/>
          </p:cNvSpPr>
          <p:nvPr>
            <p:ph idx="1"/>
            <p:custDataLst>
              <p:tags r:id="rId2"/>
            </p:custDataLst>
          </p:nvPr>
        </p:nvSpPr>
        <p:spPr>
          <a:xfrm>
            <a:off x="1162050" y="1801666"/>
            <a:ext cx="10515600" cy="4766114"/>
          </a:xfrm>
        </p:spPr>
        <p:txBody>
          <a:bodyPr/>
          <a:lstStyle/>
          <a:p>
            <a:pPr marL="0" indent="0" eaLnBrk="1" hangingPunct="1">
              <a:lnSpc>
                <a:spcPct val="100000"/>
              </a:lnSpc>
              <a:spcBef>
                <a:spcPct val="0"/>
              </a:spcBef>
              <a:spcAft>
                <a:spcPts val="600"/>
              </a:spcAft>
              <a:buClr>
                <a:schemeClr val="tx1"/>
              </a:buClr>
            </a:pPr>
            <a:r>
              <a:rPr lang="fr-FR" altLang="en-US" sz="2800" b="0" dirty="0">
                <a:latin typeface="+mn-lt"/>
                <a:ea typeface="ＭＳ Ｐゴシック" panose="020B0600070205080204" pitchFamily="34" charset="-128"/>
              </a:rPr>
              <a:t>Les pays et réseaux SUN se concentrent sur la </a:t>
            </a:r>
            <a:r>
              <a:rPr lang="fr-FR" altLang="en-US" sz="2800" dirty="0">
                <a:solidFill>
                  <a:srgbClr val="6C8EAD"/>
                </a:solidFill>
                <a:latin typeface="+mn-lt"/>
                <a:ea typeface="ＭＳ Ｐゴシック" panose="020B0600070205080204" pitchFamily="34" charset="-128"/>
              </a:rPr>
              <a:t>période critique des 1 000 premiers jours</a:t>
            </a:r>
            <a:r>
              <a:rPr lang="fr-FR" altLang="en-US" sz="2800" b="0" dirty="0">
                <a:solidFill>
                  <a:schemeClr val="bg2"/>
                </a:solidFill>
                <a:latin typeface="+mn-lt"/>
                <a:ea typeface="ＭＳ Ｐゴシック" panose="020B0600070205080204" pitchFamily="34" charset="-128"/>
              </a:rPr>
              <a:t> </a:t>
            </a:r>
            <a:r>
              <a:rPr lang="fr-FR" altLang="en-US" sz="2800" b="0" dirty="0">
                <a:latin typeface="+mn-lt"/>
                <a:ea typeface="ＭＳ Ｐゴシック" panose="020B0600070205080204" pitchFamily="34" charset="-128"/>
              </a:rPr>
              <a:t>pour améliorer la nutrition, depuis la grossesse jusqu’aux deux ans de l’enfant.</a:t>
            </a:r>
          </a:p>
          <a:p>
            <a:pPr marL="0" indent="0" eaLnBrk="1" hangingPunct="1">
              <a:lnSpc>
                <a:spcPct val="100000"/>
              </a:lnSpc>
              <a:spcBef>
                <a:spcPct val="0"/>
              </a:spcBef>
              <a:spcAft>
                <a:spcPts val="600"/>
              </a:spcAft>
              <a:buClr>
                <a:schemeClr val="tx1"/>
              </a:buClr>
            </a:pPr>
            <a:endParaRPr lang="fr-FR" altLang="en-US" sz="900" b="0" dirty="0">
              <a:latin typeface="+mn-lt"/>
              <a:ea typeface="ＭＳ Ｐゴシック" panose="020B0600070205080204" pitchFamily="34" charset="-128"/>
            </a:endParaRPr>
          </a:p>
          <a:p>
            <a:pPr marL="0" indent="0" eaLnBrk="1" hangingPunct="1">
              <a:lnSpc>
                <a:spcPct val="100000"/>
              </a:lnSpc>
              <a:spcBef>
                <a:spcPct val="0"/>
              </a:spcBef>
              <a:spcAft>
                <a:spcPts val="600"/>
              </a:spcAft>
              <a:buClr>
                <a:schemeClr val="tx1"/>
              </a:buClr>
            </a:pPr>
            <a:r>
              <a:rPr lang="fr-FR" altLang="en-US" sz="2800" b="0" dirty="0">
                <a:latin typeface="+mn-lt"/>
                <a:ea typeface="ＭＳ Ｐゴシック" panose="020B0600070205080204" pitchFamily="34" charset="-128"/>
              </a:rPr>
              <a:t>Les pays SUN collaborent pour réaliser les </a:t>
            </a:r>
            <a:r>
              <a:rPr lang="fr-FR" altLang="en-US" sz="2800" dirty="0">
                <a:solidFill>
                  <a:srgbClr val="6C8EAD"/>
                </a:solidFill>
                <a:latin typeface="+mn-lt"/>
                <a:ea typeface="ＭＳ Ｐゴシック" panose="020B0600070205080204" pitchFamily="34" charset="-128"/>
              </a:rPr>
              <a:t>6 cibles de l’AMS</a:t>
            </a:r>
            <a:r>
              <a:rPr lang="fr-FR" altLang="en-US" sz="2800" dirty="0">
                <a:solidFill>
                  <a:srgbClr val="E4A91C"/>
                </a:solidFill>
                <a:latin typeface="+mn-lt"/>
                <a:ea typeface="ＭＳ Ｐゴシック" panose="020B0600070205080204" pitchFamily="34" charset="-128"/>
              </a:rPr>
              <a:t> </a:t>
            </a:r>
            <a:r>
              <a:rPr lang="fr-FR" altLang="en-US" sz="2800" b="0" dirty="0">
                <a:latin typeface="+mn-lt"/>
                <a:ea typeface="ＭＳ Ｐゴシック" panose="020B0600070205080204" pitchFamily="34" charset="-128"/>
              </a:rPr>
              <a:t>d’ici à 2030 et le </a:t>
            </a:r>
            <a:r>
              <a:rPr lang="fr-FR" altLang="en-US" sz="2800" dirty="0">
                <a:solidFill>
                  <a:srgbClr val="6C8EAD"/>
                </a:solidFill>
                <a:latin typeface="+mn-lt"/>
                <a:ea typeface="ＭＳ Ｐゴシック" panose="020B0600070205080204" pitchFamily="34" charset="-128"/>
              </a:rPr>
              <a:t>Programme de développement durable à l’horizon 2030</a:t>
            </a:r>
            <a:r>
              <a:rPr lang="fr-FR" altLang="en-US" sz="2800" b="0" dirty="0">
                <a:latin typeface="+mn-lt"/>
                <a:ea typeface="ＭＳ Ｐゴシック" panose="020B0600070205080204" pitchFamily="34" charset="-128"/>
              </a:rPr>
              <a:t>.</a:t>
            </a:r>
          </a:p>
          <a:p>
            <a:pPr marL="0" indent="0" eaLnBrk="1" hangingPunct="1">
              <a:lnSpc>
                <a:spcPct val="100000"/>
              </a:lnSpc>
              <a:spcBef>
                <a:spcPct val="0"/>
              </a:spcBef>
              <a:spcAft>
                <a:spcPts val="600"/>
              </a:spcAft>
              <a:buClr>
                <a:schemeClr val="tx1"/>
              </a:buClr>
            </a:pPr>
            <a:endParaRPr lang="fr-FR" altLang="en-US" sz="900" b="0" dirty="0">
              <a:latin typeface="+mn-lt"/>
              <a:ea typeface="ＭＳ Ｐゴシック" panose="020B0600070205080204" pitchFamily="34" charset="-128"/>
            </a:endParaRPr>
          </a:p>
          <a:p>
            <a:pPr marL="0" indent="0" eaLnBrk="1" hangingPunct="1">
              <a:lnSpc>
                <a:spcPct val="100000"/>
              </a:lnSpc>
              <a:spcBef>
                <a:spcPct val="0"/>
              </a:spcBef>
              <a:spcAft>
                <a:spcPts val="600"/>
              </a:spcAft>
              <a:buClr>
                <a:schemeClr val="tx1"/>
              </a:buClr>
            </a:pPr>
            <a:r>
              <a:rPr lang="fr-FR" altLang="en-US" sz="2800" b="0" dirty="0">
                <a:latin typeface="+mn-lt"/>
                <a:ea typeface="ＭＳ Ｐゴシック" panose="020B0600070205080204" pitchFamily="34" charset="-128"/>
              </a:rPr>
              <a:t>Tous les acteurs œuvrent ensemble au sein d’</a:t>
            </a:r>
            <a:r>
              <a:rPr lang="fr-FR" altLang="en-US" dirty="0">
                <a:solidFill>
                  <a:srgbClr val="6C8EAD"/>
                </a:solidFill>
                <a:ea typeface="ＭＳ Ｐゴシック" panose="020B0600070205080204" pitchFamily="34" charset="-128"/>
              </a:rPr>
              <a:t>un</a:t>
            </a:r>
            <a:r>
              <a:rPr lang="fr-FR" altLang="en-US" sz="2800" dirty="0">
                <a:solidFill>
                  <a:srgbClr val="6C8EAD"/>
                </a:solidFill>
                <a:latin typeface="+mn-lt"/>
                <a:ea typeface="ＭＳ Ｐゴシック" panose="020B0600070205080204" pitchFamily="34" charset="-128"/>
              </a:rPr>
              <a:t> mouvement mondial unifié,</a:t>
            </a:r>
            <a:r>
              <a:rPr lang="fr-FR" dirty="0"/>
              <a:t> </a:t>
            </a:r>
            <a:r>
              <a:rPr lang="fr-FR" altLang="en-US" sz="2800" b="0" dirty="0">
                <a:latin typeface="+mn-lt"/>
                <a:ea typeface="ＭＳ Ｐゴシック" panose="020B0600070205080204" pitchFamily="34" charset="-128"/>
              </a:rPr>
              <a:t>fédérant tous les mouvements nationaux, dans le but de permettre à des</a:t>
            </a:r>
            <a:r>
              <a:rPr lang="fr-FR" altLang="en-US" sz="2800" b="0" dirty="0">
                <a:solidFill>
                  <a:srgbClr val="595959"/>
                </a:solidFill>
                <a:latin typeface="+mn-lt"/>
                <a:ea typeface="ＭＳ Ｐゴシック" panose="020B0600070205080204" pitchFamily="34" charset="-128"/>
              </a:rPr>
              <a:t> </a:t>
            </a:r>
            <a:r>
              <a:rPr lang="fr-FR" altLang="en-US" sz="2800" dirty="0">
                <a:solidFill>
                  <a:srgbClr val="6C8EAD"/>
                </a:solidFill>
                <a:latin typeface="+mn-lt"/>
                <a:ea typeface="ＭＳ Ｐゴシック" panose="020B0600070205080204" pitchFamily="34" charset="-128"/>
              </a:rPr>
              <a:t>millions d’enfants d’être en meilleure santé, plus intelligents et plus forts.</a:t>
            </a:r>
          </a:p>
          <a:p>
            <a:endParaRPr lang="fr-FR" dirty="0"/>
          </a:p>
        </p:txBody>
      </p:sp>
      <p:pic>
        <p:nvPicPr>
          <p:cNvPr id="7" name="Picture 4">
            <a:extLst>
              <a:ext uri="{FF2B5EF4-FFF2-40B4-BE49-F238E27FC236}">
                <a16:creationId xmlns:a16="http://schemas.microsoft.com/office/drawing/2014/main" id="{7C2919DC-C803-41D4-BE60-1CECAF235349}"/>
              </a:ext>
            </a:extLst>
          </p:cNvPr>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0069158" y="224535"/>
            <a:ext cx="2122842" cy="1179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113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a16="http://schemas.microsoft.com/office/drawing/2014/main" id="{B74CBA78-DD2D-46B9-841D-5EC02E4DD587}"/>
              </a:ext>
            </a:extLst>
          </p:cNvPr>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9664995" y="1"/>
            <a:ext cx="2527005" cy="14038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0B3BC70-6443-4619-85B4-E6F55C6763AA}"/>
              </a:ext>
            </a:extLst>
          </p:cNvPr>
          <p:cNvSpPr>
            <a:spLocks noGrp="1"/>
          </p:cNvSpPr>
          <p:nvPr>
            <p:ph type="title"/>
            <p:custDataLst>
              <p:tags r:id="rId2"/>
            </p:custDataLst>
          </p:nvPr>
        </p:nvSpPr>
        <p:spPr>
          <a:xfrm>
            <a:off x="1151417" y="162718"/>
            <a:ext cx="10515600" cy="1026320"/>
          </a:xfrm>
        </p:spPr>
        <p:txBody>
          <a:bodyPr/>
          <a:lstStyle/>
          <a:p>
            <a:r>
              <a:rPr lang="fr-FR"/>
              <a:t>Comment </a:t>
            </a:r>
          </a:p>
        </p:txBody>
      </p:sp>
      <p:pic>
        <p:nvPicPr>
          <p:cNvPr id="11" name="Content Placeholder 2">
            <a:extLst>
              <a:ext uri="{FF2B5EF4-FFF2-40B4-BE49-F238E27FC236}">
                <a16:creationId xmlns:a16="http://schemas.microsoft.com/office/drawing/2014/main" id="{CB9EC978-C9E9-4FB8-81AA-7A9FBA9B9AF0}"/>
              </a:ext>
            </a:extLst>
          </p:cNvPr>
          <p:cNvPicPr>
            <a:picLocks noGrp="1" noChangeAspect="1"/>
          </p:cNvPicPr>
          <p:nvPr>
            <p:ph idx="1"/>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a:xfrm>
            <a:off x="861237" y="1339314"/>
            <a:ext cx="11330763" cy="5151437"/>
          </a:xfrm>
        </p:spPr>
      </p:pic>
      <p:sp>
        <p:nvSpPr>
          <p:cNvPr id="12" name="Content Placeholder 2">
            <a:extLst>
              <a:ext uri="{FF2B5EF4-FFF2-40B4-BE49-F238E27FC236}">
                <a16:creationId xmlns:a16="http://schemas.microsoft.com/office/drawing/2014/main" id="{606D522A-BF9C-47BF-8411-B48A5AC88ACA}"/>
              </a:ext>
            </a:extLst>
          </p:cNvPr>
          <p:cNvSpPr txBox="1">
            <a:spLocks/>
          </p:cNvSpPr>
          <p:nvPr>
            <p:custDataLst>
              <p:tags r:id="rId4"/>
            </p:custDataLst>
          </p:nvPr>
        </p:nvSpPr>
        <p:spPr bwMode="auto">
          <a:xfrm>
            <a:off x="2965470" y="1517114"/>
            <a:ext cx="8947129" cy="1042987"/>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eaLnBrk="1" hangingPunct="1">
              <a:buFont typeface="Arial" panose="020B0604020202020204" pitchFamily="34" charset="0"/>
              <a:buNone/>
            </a:pPr>
            <a:r>
              <a:rPr lang="fr-FR" altLang="en-US" sz="1600" b="1" dirty="0">
                <a:solidFill>
                  <a:schemeClr val="accent3">
                    <a:lumMod val="50000"/>
                  </a:schemeClr>
                </a:solidFill>
                <a:latin typeface="+mn-lt"/>
              </a:rPr>
              <a:t>1. Élargir et maintenir un environnement politique favorable</a:t>
            </a:r>
          </a:p>
          <a:p>
            <a:pPr marL="171450" indent="-171450" eaLnBrk="1" hangingPunct="1">
              <a:buFont typeface="Arial" panose="020B0604020202020204" pitchFamily="34" charset="0"/>
              <a:buChar char="•"/>
            </a:pPr>
            <a:r>
              <a:rPr lang="fr-FR" altLang="en-US" sz="1050" dirty="0">
                <a:latin typeface="+mn-lt"/>
              </a:rPr>
              <a:t>Soutenir un leadership fort et durable dans le pays pour traduire les engagements en mesures et inspirer un élan politique et social collectif</a:t>
            </a:r>
          </a:p>
          <a:p>
            <a:pPr marL="171450" indent="-171450" eaLnBrk="1" hangingPunct="1">
              <a:buFont typeface="Arial" panose="020B0604020202020204" pitchFamily="34" charset="0"/>
              <a:buChar char="•"/>
            </a:pPr>
            <a:r>
              <a:rPr lang="fr-FR" altLang="en-US" sz="1050" dirty="0">
                <a:latin typeface="+mn-lt"/>
              </a:rPr>
              <a:t>Créer un espace de partage (plateformes multi-acteurs) facilitant les mesures collectives aux échelons national et local, où les acteurs de la nutrition définissent des priorités communes et assument une responsabilité conjointe pour accroître l’impact</a:t>
            </a:r>
          </a:p>
        </p:txBody>
      </p:sp>
      <p:sp>
        <p:nvSpPr>
          <p:cNvPr id="13" name="Content Placeholder 2">
            <a:extLst>
              <a:ext uri="{FF2B5EF4-FFF2-40B4-BE49-F238E27FC236}">
                <a16:creationId xmlns:a16="http://schemas.microsoft.com/office/drawing/2014/main" id="{24906AB4-B82A-45B4-8588-56D6D6A19DC5}"/>
              </a:ext>
            </a:extLst>
          </p:cNvPr>
          <p:cNvSpPr txBox="1">
            <a:spLocks/>
          </p:cNvSpPr>
          <p:nvPr>
            <p:custDataLst>
              <p:tags r:id="rId5"/>
            </p:custDataLst>
          </p:nvPr>
        </p:nvSpPr>
        <p:spPr bwMode="auto">
          <a:xfrm>
            <a:off x="3038439" y="2428339"/>
            <a:ext cx="8947128"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eaLnBrk="1" hangingPunct="1">
              <a:buFont typeface="Arial" panose="020B0604020202020204" pitchFamily="34" charset="0"/>
              <a:buNone/>
            </a:pPr>
            <a:r>
              <a:rPr lang="fr-FR" altLang="en-US" sz="1600" b="1" dirty="0">
                <a:solidFill>
                  <a:srgbClr val="92D050"/>
                </a:solidFill>
                <a:latin typeface="+mn-lt"/>
              </a:rPr>
              <a:t>2. </a:t>
            </a:r>
            <a:r>
              <a:rPr lang="fr-FR" altLang="en-US" sz="1400" b="1" dirty="0">
                <a:solidFill>
                  <a:srgbClr val="92D050"/>
                </a:solidFill>
                <a:latin typeface="+mn-lt"/>
              </a:rPr>
              <a:t>Hiérarchiser et institutionnaliser les mesures efficaces qui contribuent à une nutrition de qualité </a:t>
            </a:r>
          </a:p>
          <a:p>
            <a:pPr marL="171450" indent="-171450" eaLnBrk="1" hangingPunct="1">
              <a:buFont typeface="Arial" panose="020B0604020202020204" pitchFamily="34" charset="0"/>
              <a:buChar char="•"/>
            </a:pPr>
            <a:r>
              <a:rPr lang="fr-FR" altLang="en-US" sz="1050" dirty="0">
                <a:latin typeface="+mn-lt"/>
              </a:rPr>
              <a:t>Intensifier immédiatement les interventions éprouvées à fort impact nutritionnel pour réduire les retards de croissance, augmenter la pratique de l’allaitement maternel, réduire l’anémie et résorber l’émaciation </a:t>
            </a:r>
          </a:p>
          <a:p>
            <a:pPr marL="171450" indent="-171450" eaLnBrk="1" hangingPunct="1">
              <a:buFont typeface="Arial" panose="020B0604020202020204" pitchFamily="34" charset="0"/>
              <a:buChar char="•"/>
            </a:pPr>
            <a:r>
              <a:rPr lang="fr-FR" altLang="en-US" sz="1050" dirty="0">
                <a:latin typeface="+mn-lt"/>
              </a:rPr>
              <a:t>Adopter des approches sensibles à la nutrition pour que des secteurs tels que l’agriculture, l’éducation, la protection</a:t>
            </a:r>
            <a:r>
              <a:rPr lang="fr-FR" dirty="0"/>
              <a:t> </a:t>
            </a:r>
            <a:r>
              <a:rPr lang="fr-FR" altLang="en-US" sz="1050" dirty="0">
                <a:latin typeface="+mn-lt"/>
              </a:rPr>
              <a:t>sociale, la santé et l’autonomisation des femmes contribuent davantage à la transformation nutritionnelle des populations</a:t>
            </a:r>
          </a:p>
          <a:p>
            <a:pPr marL="171450" indent="-171450" eaLnBrk="1" hangingPunct="1">
              <a:buFont typeface="Arial" panose="020B0604020202020204" pitchFamily="34" charset="0"/>
              <a:buChar char="•"/>
            </a:pPr>
            <a:r>
              <a:rPr lang="fr-FR" altLang="en-US" sz="1050" dirty="0">
                <a:latin typeface="+mn-lt"/>
              </a:rPr>
              <a:t>Adopter, maintenir et promouvoir des politiques et des lois habilitantes qui contribuent faire de la nutrition de qualité une réalité, à accorder une place centrale aux femmes et aux filles et à renforcer l’action communautaire et la participation inclusive</a:t>
            </a:r>
          </a:p>
        </p:txBody>
      </p:sp>
      <p:sp>
        <p:nvSpPr>
          <p:cNvPr id="14" name="Content Placeholder 2">
            <a:extLst>
              <a:ext uri="{FF2B5EF4-FFF2-40B4-BE49-F238E27FC236}">
                <a16:creationId xmlns:a16="http://schemas.microsoft.com/office/drawing/2014/main" id="{62A114E5-3F7F-42CD-A71D-1B7CB1EB3F16}"/>
              </a:ext>
            </a:extLst>
          </p:cNvPr>
          <p:cNvSpPr txBox="1">
            <a:spLocks/>
          </p:cNvSpPr>
          <p:nvPr>
            <p:custDataLst>
              <p:tags r:id="rId6"/>
            </p:custDataLst>
          </p:nvPr>
        </p:nvSpPr>
        <p:spPr bwMode="auto">
          <a:xfrm>
            <a:off x="2957991" y="5317589"/>
            <a:ext cx="8814909"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eaLnBrk="1" hangingPunct="1">
              <a:buFont typeface="Arial" panose="020B0604020202020204" pitchFamily="34" charset="0"/>
              <a:buNone/>
            </a:pPr>
            <a:r>
              <a:rPr lang="fr-FR" altLang="en-US" sz="1400" b="1" dirty="0">
                <a:solidFill>
                  <a:srgbClr val="0070C0"/>
                </a:solidFill>
                <a:latin typeface="+mn-lt"/>
              </a:rPr>
              <a:t>4. Utiliser efficacement et augmenter de manière significative les ressources financières pour la nutrition</a:t>
            </a:r>
            <a:r>
              <a:rPr lang="fr-FR" sz="1400" dirty="0"/>
              <a:t> </a:t>
            </a:r>
            <a:endParaRPr lang="fr-FR" altLang="en-US" sz="1400" b="1" dirty="0">
              <a:solidFill>
                <a:srgbClr val="0070C0"/>
              </a:solidFill>
              <a:latin typeface="+mn-lt"/>
            </a:endParaRPr>
          </a:p>
          <a:p>
            <a:pPr marL="171450" indent="-171450" eaLnBrk="1" hangingPunct="1">
              <a:buFont typeface="Arial" panose="020B0604020202020204" pitchFamily="34" charset="0"/>
              <a:buChar char="•"/>
            </a:pPr>
            <a:r>
              <a:rPr lang="fr-FR" altLang="en-US" sz="1050" dirty="0">
                <a:latin typeface="+mn-lt"/>
              </a:rPr>
              <a:t>Chiffrer en toute transparence et surveiller les dépenses effectuées pour la nutrition, évaluer la rentabilité, mettre à profit les fonds existants et mobiliser de nouveaux financements pour la nutrition</a:t>
            </a:r>
          </a:p>
          <a:p>
            <a:pPr marL="171450" indent="-171450" eaLnBrk="1" hangingPunct="1">
              <a:buFont typeface="Arial" panose="020B0604020202020204" pitchFamily="34" charset="0"/>
              <a:buChar char="•"/>
            </a:pPr>
            <a:r>
              <a:rPr lang="fr-FR" altLang="en-US" sz="1050" dirty="0">
                <a:latin typeface="+mn-lt"/>
              </a:rPr>
              <a:t>Veiller à ce que les gouvernements nationaux, les donateurs, les mécanismes financiers novateurs, les entreprises et les consommateurs agissent dans le cadre d’une « solidarité mondiale » pour stimuler collectivement le progrès</a:t>
            </a:r>
          </a:p>
        </p:txBody>
      </p:sp>
      <p:sp>
        <p:nvSpPr>
          <p:cNvPr id="15" name="Content Placeholder 2">
            <a:extLst>
              <a:ext uri="{FF2B5EF4-FFF2-40B4-BE49-F238E27FC236}">
                <a16:creationId xmlns:a16="http://schemas.microsoft.com/office/drawing/2014/main" id="{29A9CC8E-D837-4D31-AFE4-9285FBCFEB53}"/>
              </a:ext>
            </a:extLst>
          </p:cNvPr>
          <p:cNvSpPr txBox="1">
            <a:spLocks/>
          </p:cNvSpPr>
          <p:nvPr>
            <p:custDataLst>
              <p:tags r:id="rId7"/>
            </p:custDataLst>
          </p:nvPr>
        </p:nvSpPr>
        <p:spPr bwMode="auto">
          <a:xfrm>
            <a:off x="2963034" y="3893601"/>
            <a:ext cx="8947128"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eaLnBrk="1" hangingPunct="1">
              <a:buFont typeface="Arial" panose="020B0604020202020204" pitchFamily="34" charset="0"/>
              <a:buNone/>
            </a:pPr>
            <a:r>
              <a:rPr lang="fr-FR" altLang="en-US" sz="1400" b="1" dirty="0">
                <a:solidFill>
                  <a:srgbClr val="00B0F0"/>
                </a:solidFill>
                <a:latin typeface="+mn-lt"/>
              </a:rPr>
              <a:t>3. Mettre en œuvre des actions efficaces alignées sur les cadres communs de résultats</a:t>
            </a:r>
          </a:p>
          <a:p>
            <a:pPr marL="171450" indent="-171450" eaLnBrk="1" hangingPunct="1">
              <a:buFont typeface="Arial" panose="020B0604020202020204" pitchFamily="34" charset="0"/>
              <a:buChar char="•"/>
            </a:pPr>
            <a:r>
              <a:rPr lang="fr-FR" altLang="en-US" sz="1050" dirty="0">
                <a:latin typeface="+mn-lt"/>
              </a:rPr>
              <a:t>Convenir de résultats nutritionnels communs pour orienter les acteurs de la nutrition, en favorisant une meilleure coordination et des partenariats émanant des plans et des priorités au niveau national</a:t>
            </a:r>
          </a:p>
          <a:p>
            <a:pPr marL="171450" indent="-171450" eaLnBrk="1" hangingPunct="1">
              <a:buFont typeface="Arial" panose="020B0604020202020204" pitchFamily="34" charset="0"/>
              <a:buChar char="•"/>
            </a:pPr>
            <a:r>
              <a:rPr lang="fr-FR" altLang="en-US" sz="1050" dirty="0">
                <a:latin typeface="+mn-lt"/>
              </a:rPr>
              <a:t>Mettre en place une plateforme multisectorielle multi-acteurs et des mesures axées sur les priorités ;</a:t>
            </a:r>
            <a:r>
              <a:rPr lang="fr-FR" dirty="0"/>
              <a:t> </a:t>
            </a:r>
            <a:r>
              <a:rPr lang="fr-FR" altLang="en-US" sz="1050" dirty="0">
                <a:latin typeface="+mn-lt"/>
              </a:rPr>
              <a:t>renforcer la collaboration ; surveiller les impacts ; et procéder aux ajustements requis pour des résultats à grande échelle</a:t>
            </a:r>
          </a:p>
          <a:p>
            <a:pPr marL="171450" indent="-171450" eaLnBrk="1" hangingPunct="1">
              <a:buFont typeface="Arial" panose="020B0604020202020204" pitchFamily="34" charset="0"/>
              <a:buChar char="•"/>
            </a:pPr>
            <a:r>
              <a:rPr lang="fr-FR" altLang="en-US" sz="1050" dirty="0">
                <a:latin typeface="+mn-lt"/>
              </a:rPr>
              <a:t>Partager les résultats, tirer des enseignements des expériences et se perfectionner en permanence pour améliorer durablement la nutrition des populations</a:t>
            </a:r>
          </a:p>
        </p:txBody>
      </p:sp>
    </p:spTree>
    <p:extLst>
      <p:ext uri="{BB962C8B-B14F-4D97-AF65-F5344CB8AC3E}">
        <p14:creationId xmlns:p14="http://schemas.microsoft.com/office/powerpoint/2010/main" val="1346154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4D3D2-7E6F-4FB2-AA05-7D03FA8B0742}"/>
              </a:ext>
            </a:extLst>
          </p:cNvPr>
          <p:cNvSpPr>
            <a:spLocks noGrp="1"/>
          </p:cNvSpPr>
          <p:nvPr>
            <p:ph type="title"/>
            <p:custDataLst>
              <p:tags r:id="rId1"/>
            </p:custDataLst>
          </p:nvPr>
        </p:nvSpPr>
        <p:spPr>
          <a:xfrm>
            <a:off x="882650" y="310015"/>
            <a:ext cx="10515600" cy="1325563"/>
          </a:xfrm>
        </p:spPr>
        <p:txBody>
          <a:bodyPr/>
          <a:lstStyle/>
          <a:p>
            <a:r>
              <a:rPr lang="fr-FR"/>
              <a:t>L’approche multisectorielle du Mouvement SUN</a:t>
            </a:r>
          </a:p>
        </p:txBody>
      </p:sp>
      <p:pic>
        <p:nvPicPr>
          <p:cNvPr id="7" name="Picture 3">
            <a:extLst>
              <a:ext uri="{FF2B5EF4-FFF2-40B4-BE49-F238E27FC236}">
                <a16:creationId xmlns:a16="http://schemas.microsoft.com/office/drawing/2014/main" id="{EAC74CF7-FA97-45E7-B50E-F2DA55BB9C5C}"/>
              </a:ext>
            </a:extLst>
          </p:cNvPr>
          <p:cNvPicPr>
            <a:picLocks noChangeAspect="1"/>
          </p:cNvPicPr>
          <p:nvPr>
            <p:custDataLst>
              <p:tags r:id="rId2"/>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3460750" y="2214563"/>
            <a:ext cx="5456238"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a:extLst>
              <a:ext uri="{FF2B5EF4-FFF2-40B4-BE49-F238E27FC236}">
                <a16:creationId xmlns:a16="http://schemas.microsoft.com/office/drawing/2014/main" id="{5B8A80BE-3AD8-44AB-BD5E-F427F251896F}"/>
              </a:ext>
            </a:extLst>
          </p:cNvPr>
          <p:cNvSpPr txBox="1">
            <a:spLocks noChangeArrowheads="1"/>
          </p:cNvSpPr>
          <p:nvPr>
            <p:custDataLst>
              <p:tags r:id="rId3"/>
            </p:custDataLst>
          </p:nvPr>
        </p:nvSpPr>
        <p:spPr bwMode="auto">
          <a:xfrm>
            <a:off x="882650" y="2011363"/>
            <a:ext cx="4976813" cy="707886"/>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auto">
              <a:lnSpc>
                <a:spcPct val="100000"/>
              </a:lnSpc>
              <a:spcBef>
                <a:spcPct val="0"/>
              </a:spcBef>
              <a:spcAft>
                <a:spcPts val="0"/>
              </a:spcAft>
              <a:buFontTx/>
              <a:buNone/>
              <a:defRPr/>
            </a:pPr>
            <a:r>
              <a:rPr lang="fr-FR" altLang="x-none" sz="2000" b="1" dirty="0">
                <a:latin typeface="+mn-lt"/>
                <a:ea typeface="+mn-ea"/>
              </a:rPr>
              <a:t>Collaborer sur </a:t>
            </a:r>
            <a:r>
              <a:rPr lang="fr-FR" altLang="x-none" sz="2000" b="1" dirty="0">
                <a:solidFill>
                  <a:schemeClr val="accent4"/>
                </a:solidFill>
                <a:latin typeface="+mn-lt"/>
                <a:ea typeface="+mn-ea"/>
              </a:rPr>
              <a:t>plusieurs secteurs</a:t>
            </a:r>
          </a:p>
          <a:p>
            <a:pPr fontAlgn="auto">
              <a:lnSpc>
                <a:spcPct val="100000"/>
              </a:lnSpc>
              <a:spcBef>
                <a:spcPct val="0"/>
              </a:spcBef>
              <a:spcAft>
                <a:spcPts val="0"/>
              </a:spcAft>
              <a:buFontTx/>
              <a:buNone/>
              <a:defRPr/>
            </a:pPr>
            <a:endParaRPr lang="fr-FR" altLang="x-none" sz="2000" b="1" dirty="0">
              <a:latin typeface="+mn-lt"/>
              <a:ea typeface="+mn-ea"/>
            </a:endParaRPr>
          </a:p>
        </p:txBody>
      </p:sp>
      <p:sp>
        <p:nvSpPr>
          <p:cNvPr id="11" name="TextBox 5">
            <a:extLst>
              <a:ext uri="{FF2B5EF4-FFF2-40B4-BE49-F238E27FC236}">
                <a16:creationId xmlns:a16="http://schemas.microsoft.com/office/drawing/2014/main" id="{6B962FE6-CAC5-44A3-B7F4-AA27EEBCD7C5}"/>
              </a:ext>
            </a:extLst>
          </p:cNvPr>
          <p:cNvSpPr txBox="1">
            <a:spLocks noChangeArrowheads="1"/>
          </p:cNvSpPr>
          <p:nvPr>
            <p:custDataLst>
              <p:tags r:id="rId4"/>
            </p:custDataLst>
          </p:nvPr>
        </p:nvSpPr>
        <p:spPr bwMode="auto">
          <a:xfrm>
            <a:off x="8723636" y="2018574"/>
            <a:ext cx="3765550" cy="169277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auto">
              <a:lnSpc>
                <a:spcPct val="100000"/>
              </a:lnSpc>
              <a:spcBef>
                <a:spcPct val="0"/>
              </a:spcBef>
              <a:spcAft>
                <a:spcPts val="0"/>
              </a:spcAft>
              <a:buFontTx/>
              <a:buNone/>
              <a:defRPr/>
            </a:pPr>
            <a:r>
              <a:rPr lang="fr-FR" altLang="x-none" sz="2000" b="1" dirty="0">
                <a:latin typeface="+mn-lt"/>
                <a:ea typeface="+mn-ea"/>
              </a:rPr>
              <a:t>Adopter une</a:t>
            </a:r>
            <a:r>
              <a:rPr lang="fr-FR" dirty="0"/>
              <a:t> </a:t>
            </a:r>
            <a:r>
              <a:rPr lang="fr-FR" altLang="x-none" sz="2000" b="1" dirty="0">
                <a:solidFill>
                  <a:schemeClr val="accent4"/>
                </a:solidFill>
                <a:latin typeface="+mn-lt"/>
                <a:ea typeface="+mn-ea"/>
              </a:rPr>
              <a:t>approche unique </a:t>
            </a:r>
            <a:r>
              <a:rPr lang="fr-FR" altLang="x-none" sz="2000" b="1" dirty="0">
                <a:latin typeface="+mn-lt"/>
                <a:ea typeface="+mn-ea"/>
              </a:rPr>
              <a:t>qui</a:t>
            </a:r>
            <a:r>
              <a:rPr lang="fr-FR" dirty="0"/>
              <a:t> </a:t>
            </a:r>
            <a:r>
              <a:rPr lang="fr-FR" altLang="x-none" sz="2000" b="1" dirty="0">
                <a:latin typeface="+mn-lt"/>
                <a:ea typeface="+mn-ea"/>
              </a:rPr>
              <a:t>fonctionne pour tous les pays.</a:t>
            </a:r>
          </a:p>
          <a:p>
            <a:pPr fontAlgn="auto">
              <a:lnSpc>
                <a:spcPct val="100000"/>
              </a:lnSpc>
              <a:spcBef>
                <a:spcPct val="0"/>
              </a:spcBef>
              <a:spcAft>
                <a:spcPts val="0"/>
              </a:spcAft>
              <a:buFontTx/>
              <a:buNone/>
              <a:defRPr/>
            </a:pPr>
            <a:r>
              <a:rPr lang="fr-FR" dirty="0"/>
              <a:t> </a:t>
            </a:r>
          </a:p>
        </p:txBody>
      </p:sp>
      <p:sp>
        <p:nvSpPr>
          <p:cNvPr id="13" name="Content Placeholder 2">
            <a:extLst>
              <a:ext uri="{FF2B5EF4-FFF2-40B4-BE49-F238E27FC236}">
                <a16:creationId xmlns:a16="http://schemas.microsoft.com/office/drawing/2014/main" id="{62B5B364-F8F2-4ED4-ACC3-3C85B1382324}"/>
              </a:ext>
            </a:extLst>
          </p:cNvPr>
          <p:cNvSpPr txBox="1">
            <a:spLocks/>
          </p:cNvSpPr>
          <p:nvPr>
            <p:custDataLst>
              <p:tags r:id="rId5"/>
            </p:custDataLst>
          </p:nvPr>
        </p:nvSpPr>
        <p:spPr bwMode="auto">
          <a:xfrm>
            <a:off x="5643563" y="3657600"/>
            <a:ext cx="112395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algn="ctr" eaLnBrk="1" hangingPunct="1">
              <a:buFont typeface="Arial" panose="020B0604020202020204" pitchFamily="34" charset="0"/>
              <a:buNone/>
            </a:pPr>
            <a:r>
              <a:rPr lang="fr-FR" altLang="en-US" sz="1000" b="1">
                <a:latin typeface="+mn-lt"/>
              </a:rPr>
              <a:t>Gouvernement national</a:t>
            </a:r>
          </a:p>
          <a:p>
            <a:pPr algn="ctr" eaLnBrk="1" hangingPunct="1">
              <a:buFont typeface="Arial" panose="020B0604020202020204" pitchFamily="34" charset="0"/>
              <a:buNone/>
            </a:pPr>
            <a:endParaRPr lang="fr-FR" altLang="en-US" sz="1000" b="1">
              <a:latin typeface="+mn-lt"/>
            </a:endParaRPr>
          </a:p>
        </p:txBody>
      </p:sp>
      <p:sp>
        <p:nvSpPr>
          <p:cNvPr id="15" name="Content Placeholder 2">
            <a:extLst>
              <a:ext uri="{FF2B5EF4-FFF2-40B4-BE49-F238E27FC236}">
                <a16:creationId xmlns:a16="http://schemas.microsoft.com/office/drawing/2014/main" id="{2CDFA27E-BEB3-4FA8-B24B-A036435C04D8}"/>
              </a:ext>
            </a:extLst>
          </p:cNvPr>
          <p:cNvSpPr txBox="1">
            <a:spLocks/>
          </p:cNvSpPr>
          <p:nvPr>
            <p:custDataLst>
              <p:tags r:id="rId6"/>
            </p:custDataLst>
          </p:nvPr>
        </p:nvSpPr>
        <p:spPr bwMode="auto">
          <a:xfrm>
            <a:off x="5932488" y="4092575"/>
            <a:ext cx="5238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algn="ctr" eaLnBrk="1" hangingPunct="1">
              <a:buFont typeface="Arial" panose="020B0604020202020204" pitchFamily="34" charset="0"/>
              <a:buNone/>
            </a:pPr>
            <a:r>
              <a:rPr lang="fr-FR" altLang="en-US" sz="1000" b="1">
                <a:solidFill>
                  <a:schemeClr val="bg1"/>
                </a:solidFill>
                <a:latin typeface="+mn-lt"/>
              </a:rPr>
              <a:t>Points focaux</a:t>
            </a:r>
          </a:p>
        </p:txBody>
      </p:sp>
      <p:sp>
        <p:nvSpPr>
          <p:cNvPr id="17" name="Content Placeholder 2">
            <a:extLst>
              <a:ext uri="{FF2B5EF4-FFF2-40B4-BE49-F238E27FC236}">
                <a16:creationId xmlns:a16="http://schemas.microsoft.com/office/drawing/2014/main" id="{DB544C17-B3D7-4997-BA47-BB3537F2302A}"/>
              </a:ext>
            </a:extLst>
          </p:cNvPr>
          <p:cNvSpPr txBox="1">
            <a:spLocks/>
          </p:cNvSpPr>
          <p:nvPr>
            <p:custDataLst>
              <p:tags r:id="rId7"/>
            </p:custDataLst>
          </p:nvPr>
        </p:nvSpPr>
        <p:spPr bwMode="auto">
          <a:xfrm>
            <a:off x="5395913" y="4344988"/>
            <a:ext cx="15684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algn="ctr" eaLnBrk="1" hangingPunct="1">
              <a:buFont typeface="Arial" panose="020B0604020202020204" pitchFamily="34" charset="0"/>
              <a:buNone/>
            </a:pPr>
            <a:r>
              <a:rPr lang="fr-FR" altLang="en-US" sz="1000">
                <a:solidFill>
                  <a:srgbClr val="0070C0"/>
                </a:solidFill>
                <a:latin typeface="+mn-lt"/>
              </a:rPr>
              <a:t>Point focal SUN de gouvernement</a:t>
            </a:r>
          </a:p>
          <a:p>
            <a:pPr algn="ctr" eaLnBrk="1" hangingPunct="1">
              <a:buFont typeface="Arial" panose="020B0604020202020204" pitchFamily="34" charset="0"/>
              <a:buNone/>
            </a:pPr>
            <a:endParaRPr lang="fr-FR" altLang="en-US" sz="1000">
              <a:solidFill>
                <a:srgbClr val="0070C0"/>
              </a:solidFill>
              <a:latin typeface="+mn-lt"/>
            </a:endParaRPr>
          </a:p>
        </p:txBody>
      </p:sp>
      <p:sp>
        <p:nvSpPr>
          <p:cNvPr id="19" name="Content Placeholder 2">
            <a:extLst>
              <a:ext uri="{FF2B5EF4-FFF2-40B4-BE49-F238E27FC236}">
                <a16:creationId xmlns:a16="http://schemas.microsoft.com/office/drawing/2014/main" id="{B5656E85-9675-4772-88A2-AEA57C57A4CB}"/>
              </a:ext>
            </a:extLst>
          </p:cNvPr>
          <p:cNvSpPr txBox="1">
            <a:spLocks/>
          </p:cNvSpPr>
          <p:nvPr>
            <p:custDataLst>
              <p:tags r:id="rId8"/>
            </p:custDataLst>
          </p:nvPr>
        </p:nvSpPr>
        <p:spPr bwMode="auto">
          <a:xfrm rot="16200000">
            <a:off x="4909624" y="4028587"/>
            <a:ext cx="800264" cy="354933"/>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spcFirstLastPara="1">
            <a:prstTxWarp prst="textArchUp">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spcAft>
                <a:spcPts val="0"/>
              </a:spcAft>
              <a:buFont typeface="Arial" panose="020B0604020202020204" pitchFamily="34" charset="0"/>
              <a:buNone/>
              <a:defRPr/>
            </a:pPr>
            <a:r>
              <a:rPr lang="fr-FR" sz="1000" b="1" dirty="0">
                <a:solidFill>
                  <a:schemeClr val="bg1"/>
                </a:solidFill>
              </a:rPr>
              <a:t>Entreprises</a:t>
            </a:r>
          </a:p>
        </p:txBody>
      </p:sp>
      <p:sp>
        <p:nvSpPr>
          <p:cNvPr id="21" name="Content Placeholder 2">
            <a:extLst>
              <a:ext uri="{FF2B5EF4-FFF2-40B4-BE49-F238E27FC236}">
                <a16:creationId xmlns:a16="http://schemas.microsoft.com/office/drawing/2014/main" id="{371B1B9B-BF42-4266-A691-EDD90F73C574}"/>
              </a:ext>
            </a:extLst>
          </p:cNvPr>
          <p:cNvSpPr txBox="1">
            <a:spLocks/>
          </p:cNvSpPr>
          <p:nvPr>
            <p:custDataLst>
              <p:tags r:id="rId9"/>
            </p:custDataLst>
          </p:nvPr>
        </p:nvSpPr>
        <p:spPr bwMode="auto">
          <a:xfrm rot="5551164">
            <a:off x="6521376" y="4000625"/>
            <a:ext cx="938696" cy="493216"/>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spcFirstLastPara="1">
            <a:prstTxWarp prst="textArchUp">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spcAft>
                <a:spcPts val="0"/>
              </a:spcAft>
              <a:buFont typeface="Arial" panose="020B0604020202020204" pitchFamily="34" charset="0"/>
              <a:buNone/>
              <a:defRPr/>
            </a:pPr>
            <a:r>
              <a:rPr lang="fr-FR" sz="1000" b="1" dirty="0">
                <a:solidFill>
                  <a:schemeClr val="bg1"/>
                </a:solidFill>
              </a:rPr>
              <a:t>Société civile</a:t>
            </a:r>
          </a:p>
        </p:txBody>
      </p:sp>
      <p:sp>
        <p:nvSpPr>
          <p:cNvPr id="23" name="Content Placeholder 2">
            <a:extLst>
              <a:ext uri="{FF2B5EF4-FFF2-40B4-BE49-F238E27FC236}">
                <a16:creationId xmlns:a16="http://schemas.microsoft.com/office/drawing/2014/main" id="{4E02148E-F1CA-41B6-8675-056E7FFC113D}"/>
              </a:ext>
            </a:extLst>
          </p:cNvPr>
          <p:cNvSpPr txBox="1">
            <a:spLocks/>
          </p:cNvSpPr>
          <p:nvPr>
            <p:custDataLst>
              <p:tags r:id="rId10"/>
            </p:custDataLst>
          </p:nvPr>
        </p:nvSpPr>
        <p:spPr bwMode="auto">
          <a:xfrm rot="19798250">
            <a:off x="5218932" y="3519433"/>
            <a:ext cx="1067019" cy="266200"/>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spcFirstLastPara="1">
            <a:prstTxWarp prst="textArchUp">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spcAft>
                <a:spcPts val="0"/>
              </a:spcAft>
              <a:buFont typeface="Arial" panose="020B0604020202020204" pitchFamily="34" charset="0"/>
              <a:buNone/>
              <a:defRPr/>
            </a:pPr>
            <a:r>
              <a:rPr lang="fr-FR" sz="1000" b="1" dirty="0">
                <a:solidFill>
                  <a:schemeClr val="bg1"/>
                </a:solidFill>
              </a:rPr>
              <a:t>Donateurs</a:t>
            </a:r>
          </a:p>
        </p:txBody>
      </p:sp>
      <p:sp>
        <p:nvSpPr>
          <p:cNvPr id="25" name="Content Placeholder 2">
            <a:extLst>
              <a:ext uri="{FF2B5EF4-FFF2-40B4-BE49-F238E27FC236}">
                <a16:creationId xmlns:a16="http://schemas.microsoft.com/office/drawing/2014/main" id="{86142C6B-0543-4C0D-AA0D-5D8D27EF2C75}"/>
              </a:ext>
            </a:extLst>
          </p:cNvPr>
          <p:cNvSpPr txBox="1">
            <a:spLocks/>
          </p:cNvSpPr>
          <p:nvPr>
            <p:custDataLst>
              <p:tags r:id="rId11"/>
            </p:custDataLst>
          </p:nvPr>
        </p:nvSpPr>
        <p:spPr bwMode="auto">
          <a:xfrm rot="1750052">
            <a:off x="4879831" y="3552911"/>
            <a:ext cx="2237356" cy="1456516"/>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spcFirstLastPara="1">
            <a:prstTxWarp prst="textArchDown">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spcAft>
                <a:spcPts val="0"/>
              </a:spcAft>
              <a:buFont typeface="Arial" panose="020B0604020202020204" pitchFamily="34" charset="0"/>
              <a:buNone/>
              <a:defRPr/>
            </a:pPr>
            <a:r>
              <a:rPr lang="fr-FR" sz="1000" b="1" dirty="0">
                <a:solidFill>
                  <a:schemeClr val="bg1"/>
                </a:solidFill>
              </a:rPr>
              <a:t>Agences des Nations Unies</a:t>
            </a:r>
          </a:p>
        </p:txBody>
      </p:sp>
      <p:sp>
        <p:nvSpPr>
          <p:cNvPr id="27" name="Content Placeholder 2">
            <a:extLst>
              <a:ext uri="{FF2B5EF4-FFF2-40B4-BE49-F238E27FC236}">
                <a16:creationId xmlns:a16="http://schemas.microsoft.com/office/drawing/2014/main" id="{6DE417E2-E0D4-4B63-94C1-141654B5A2DE}"/>
              </a:ext>
            </a:extLst>
          </p:cNvPr>
          <p:cNvSpPr txBox="1">
            <a:spLocks/>
          </p:cNvSpPr>
          <p:nvPr>
            <p:custDataLst>
              <p:tags r:id="rId12"/>
            </p:custDataLst>
          </p:nvPr>
        </p:nvSpPr>
        <p:spPr bwMode="auto">
          <a:xfrm rot="20245710">
            <a:off x="5336783" y="3753349"/>
            <a:ext cx="2237356" cy="1152708"/>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spcFirstLastPara="1">
            <a:prstTxWarp prst="textArchDown">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spcAft>
                <a:spcPts val="0"/>
              </a:spcAft>
              <a:buFont typeface="Arial" panose="020B0604020202020204" pitchFamily="34" charset="0"/>
              <a:buNone/>
              <a:defRPr/>
            </a:pPr>
            <a:r>
              <a:rPr lang="fr-FR" sz="1000" b="1" dirty="0">
                <a:solidFill>
                  <a:schemeClr val="bg1"/>
                </a:solidFill>
              </a:rPr>
              <a:t>Experts techniques </a:t>
            </a:r>
          </a:p>
          <a:p>
            <a:pPr marL="0" indent="0" algn="ctr" eaLnBrk="1" hangingPunct="1">
              <a:lnSpc>
                <a:spcPct val="100000"/>
              </a:lnSpc>
              <a:spcBef>
                <a:spcPts val="0"/>
              </a:spcBef>
              <a:spcAft>
                <a:spcPts val="0"/>
              </a:spcAft>
              <a:buFont typeface="Arial" panose="020B0604020202020204" pitchFamily="34" charset="0"/>
              <a:buNone/>
              <a:defRPr/>
            </a:pPr>
            <a:endParaRPr lang="fr-FR" sz="1000" b="1" dirty="0">
              <a:solidFill>
                <a:schemeClr val="bg1"/>
              </a:solidFill>
            </a:endParaRPr>
          </a:p>
        </p:txBody>
      </p:sp>
      <p:sp>
        <p:nvSpPr>
          <p:cNvPr id="29" name="Content Placeholder 2">
            <a:extLst>
              <a:ext uri="{FF2B5EF4-FFF2-40B4-BE49-F238E27FC236}">
                <a16:creationId xmlns:a16="http://schemas.microsoft.com/office/drawing/2014/main" id="{9D7D2689-436E-4805-B4B8-9E6112A8885D}"/>
              </a:ext>
            </a:extLst>
          </p:cNvPr>
          <p:cNvSpPr txBox="1">
            <a:spLocks/>
          </p:cNvSpPr>
          <p:nvPr>
            <p:custDataLst>
              <p:tags r:id="rId13"/>
            </p:custDataLst>
          </p:nvPr>
        </p:nvSpPr>
        <p:spPr bwMode="auto">
          <a:xfrm>
            <a:off x="5035530" y="5170788"/>
            <a:ext cx="2237356" cy="740428"/>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spcFirstLastPara="1">
            <a:prstTxWarp prst="textArchDown">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spcAft>
                <a:spcPts val="0"/>
              </a:spcAft>
              <a:buFont typeface="Arial" panose="020B0604020202020204" pitchFamily="34" charset="0"/>
              <a:buNone/>
              <a:defRPr/>
            </a:pPr>
            <a:r>
              <a:rPr lang="fr-FR" sz="1000" b="1" dirty="0">
                <a:solidFill>
                  <a:schemeClr val="bg1"/>
                </a:solidFill>
              </a:rPr>
              <a:t>Emploi et croissance</a:t>
            </a:r>
          </a:p>
        </p:txBody>
      </p:sp>
      <p:sp>
        <p:nvSpPr>
          <p:cNvPr id="31" name="Content Placeholder 2">
            <a:extLst>
              <a:ext uri="{FF2B5EF4-FFF2-40B4-BE49-F238E27FC236}">
                <a16:creationId xmlns:a16="http://schemas.microsoft.com/office/drawing/2014/main" id="{ECD1856C-3E4C-4DA3-B485-5D14F5F295A0}"/>
              </a:ext>
            </a:extLst>
          </p:cNvPr>
          <p:cNvSpPr txBox="1">
            <a:spLocks/>
          </p:cNvSpPr>
          <p:nvPr>
            <p:custDataLst>
              <p:tags r:id="rId14"/>
            </p:custDataLst>
          </p:nvPr>
        </p:nvSpPr>
        <p:spPr bwMode="auto">
          <a:xfrm rot="17967092">
            <a:off x="6624937" y="3909891"/>
            <a:ext cx="1678017" cy="1536944"/>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spcFirstLastPara="1">
            <a:prstTxWarp prst="textArchDown">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spcAft>
                <a:spcPts val="0"/>
              </a:spcAft>
              <a:buFont typeface="Arial" panose="020B0604020202020204" pitchFamily="34" charset="0"/>
              <a:buNone/>
              <a:defRPr/>
            </a:pPr>
            <a:r>
              <a:rPr lang="fr-FR" sz="1000" b="1" dirty="0">
                <a:solidFill>
                  <a:schemeClr val="bg1"/>
                </a:solidFill>
              </a:rPr>
              <a:t>Éducation</a:t>
            </a:r>
          </a:p>
        </p:txBody>
      </p:sp>
      <p:sp>
        <p:nvSpPr>
          <p:cNvPr id="33" name="Content Placeholder 2">
            <a:extLst>
              <a:ext uri="{FF2B5EF4-FFF2-40B4-BE49-F238E27FC236}">
                <a16:creationId xmlns:a16="http://schemas.microsoft.com/office/drawing/2014/main" id="{612B6AFD-E34E-4B9E-8BA8-E064B7F1347D}"/>
              </a:ext>
            </a:extLst>
          </p:cNvPr>
          <p:cNvSpPr txBox="1">
            <a:spLocks/>
          </p:cNvSpPr>
          <p:nvPr>
            <p:custDataLst>
              <p:tags r:id="rId15"/>
            </p:custDataLst>
          </p:nvPr>
        </p:nvSpPr>
        <p:spPr bwMode="auto">
          <a:xfrm rot="3669367">
            <a:off x="4054813" y="4002880"/>
            <a:ext cx="1678017" cy="1536944"/>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spcFirstLastPara="1">
            <a:prstTxWarp prst="textArchDown">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spcAft>
                <a:spcPts val="0"/>
              </a:spcAft>
              <a:buFont typeface="Arial" panose="020B0604020202020204" pitchFamily="34" charset="0"/>
              <a:buNone/>
              <a:defRPr/>
            </a:pPr>
            <a:r>
              <a:rPr lang="fr-FR" sz="1000" b="1" dirty="0">
                <a:solidFill>
                  <a:schemeClr val="bg1"/>
                </a:solidFill>
              </a:rPr>
              <a:t>Agriculture</a:t>
            </a:r>
          </a:p>
        </p:txBody>
      </p:sp>
      <p:sp>
        <p:nvSpPr>
          <p:cNvPr id="35" name="Content Placeholder 2">
            <a:extLst>
              <a:ext uri="{FF2B5EF4-FFF2-40B4-BE49-F238E27FC236}">
                <a16:creationId xmlns:a16="http://schemas.microsoft.com/office/drawing/2014/main" id="{F95B8331-5CB2-44B6-90F8-0E6FFC25A0FA}"/>
              </a:ext>
            </a:extLst>
          </p:cNvPr>
          <p:cNvSpPr txBox="1">
            <a:spLocks/>
          </p:cNvSpPr>
          <p:nvPr>
            <p:custDataLst>
              <p:tags r:id="rId16"/>
            </p:custDataLst>
          </p:nvPr>
        </p:nvSpPr>
        <p:spPr bwMode="auto">
          <a:xfrm rot="21360533">
            <a:off x="5620697" y="2586744"/>
            <a:ext cx="1067019" cy="266200"/>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spcFirstLastPara="1">
            <a:prstTxWarp prst="textArchUp">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spcAft>
                <a:spcPts val="0"/>
              </a:spcAft>
              <a:buFont typeface="Arial" panose="020B0604020202020204" pitchFamily="34" charset="0"/>
              <a:buNone/>
              <a:defRPr/>
            </a:pPr>
            <a:r>
              <a:rPr lang="fr-FR" sz="1000" b="1" dirty="0">
                <a:solidFill>
                  <a:schemeClr val="bg1"/>
                </a:solidFill>
              </a:rPr>
              <a:t>Santé</a:t>
            </a:r>
          </a:p>
        </p:txBody>
      </p:sp>
      <p:sp>
        <p:nvSpPr>
          <p:cNvPr id="37" name="Content Placeholder 2">
            <a:extLst>
              <a:ext uri="{FF2B5EF4-FFF2-40B4-BE49-F238E27FC236}">
                <a16:creationId xmlns:a16="http://schemas.microsoft.com/office/drawing/2014/main" id="{5C21F0FE-6C71-4DB3-A252-24F980110A18}"/>
              </a:ext>
            </a:extLst>
          </p:cNvPr>
          <p:cNvSpPr txBox="1">
            <a:spLocks/>
          </p:cNvSpPr>
          <p:nvPr>
            <p:custDataLst>
              <p:tags r:id="rId17"/>
            </p:custDataLst>
          </p:nvPr>
        </p:nvSpPr>
        <p:spPr bwMode="auto">
          <a:xfrm rot="3475699">
            <a:off x="7316467" y="3273112"/>
            <a:ext cx="1159773" cy="354933"/>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spcFirstLastPara="1">
            <a:prstTxWarp prst="textArchUp">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spcAft>
                <a:spcPts val="0"/>
              </a:spcAft>
              <a:buFont typeface="Arial" panose="020B0604020202020204" pitchFamily="34" charset="0"/>
              <a:buNone/>
              <a:defRPr/>
            </a:pPr>
            <a:r>
              <a:rPr lang="fr-FR" sz="1000" b="1" dirty="0">
                <a:solidFill>
                  <a:schemeClr val="bg1"/>
                </a:solidFill>
              </a:rPr>
              <a:t>Protection sociale</a:t>
            </a:r>
          </a:p>
        </p:txBody>
      </p:sp>
      <p:sp>
        <p:nvSpPr>
          <p:cNvPr id="39" name="Content Placeholder 2">
            <a:extLst>
              <a:ext uri="{FF2B5EF4-FFF2-40B4-BE49-F238E27FC236}">
                <a16:creationId xmlns:a16="http://schemas.microsoft.com/office/drawing/2014/main" id="{37835D1D-4D86-4C07-970E-C666FFAFA1E2}"/>
              </a:ext>
            </a:extLst>
          </p:cNvPr>
          <p:cNvSpPr txBox="1">
            <a:spLocks/>
          </p:cNvSpPr>
          <p:nvPr>
            <p:custDataLst>
              <p:tags r:id="rId18"/>
            </p:custDataLst>
          </p:nvPr>
        </p:nvSpPr>
        <p:spPr bwMode="auto">
          <a:xfrm rot="18206465">
            <a:off x="3855814" y="3117964"/>
            <a:ext cx="1515962" cy="828781"/>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spcFirstLastPara="1">
            <a:prstTxWarp prst="textArchUp">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spcAft>
                <a:spcPts val="0"/>
              </a:spcAft>
              <a:buFont typeface="Arial" panose="020B0604020202020204" pitchFamily="34" charset="0"/>
              <a:buNone/>
              <a:defRPr/>
            </a:pPr>
            <a:r>
              <a:rPr lang="fr-FR" sz="1000" b="1" dirty="0">
                <a:solidFill>
                  <a:schemeClr val="bg1"/>
                </a:solidFill>
              </a:rPr>
              <a:t>Autonomisation des femmes</a:t>
            </a:r>
          </a:p>
        </p:txBody>
      </p:sp>
      <p:pic>
        <p:nvPicPr>
          <p:cNvPr id="41" name="Picture 4">
            <a:extLst>
              <a:ext uri="{FF2B5EF4-FFF2-40B4-BE49-F238E27FC236}">
                <a16:creationId xmlns:a16="http://schemas.microsoft.com/office/drawing/2014/main" id="{AC88926E-9936-4B52-8A76-BA4398F52634}"/>
              </a:ext>
            </a:extLst>
          </p:cNvPr>
          <p:cNvPicPr>
            <a:picLocks noChangeAspect="1" noChangeArrowheads="1"/>
          </p:cNvPicPr>
          <p:nvPr>
            <p:custDataLst>
              <p:tags r:id="rId19"/>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9664995" y="1"/>
            <a:ext cx="2527005" cy="1403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411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710E-C1D7-4DBE-9A58-DD85628F7C6A}"/>
              </a:ext>
            </a:extLst>
          </p:cNvPr>
          <p:cNvSpPr>
            <a:spLocks noGrp="1"/>
          </p:cNvSpPr>
          <p:nvPr>
            <p:ph type="title"/>
            <p:custDataLst>
              <p:tags r:id="rId1"/>
            </p:custDataLst>
          </p:nvPr>
        </p:nvSpPr>
        <p:spPr>
          <a:xfrm>
            <a:off x="859465" y="2766218"/>
            <a:ext cx="10825716" cy="1325563"/>
          </a:xfrm>
        </p:spPr>
        <p:txBody>
          <a:bodyPr/>
          <a:lstStyle/>
          <a:p>
            <a:pPr algn="ctr"/>
            <a:r>
              <a:rPr lang="fr-FR" sz="6000" dirty="0"/>
              <a:t>PLANIFICATION MULTISECTORIELLE POUR LA NUTRITION </a:t>
            </a:r>
          </a:p>
        </p:txBody>
      </p:sp>
    </p:spTree>
    <p:extLst>
      <p:ext uri="{BB962C8B-B14F-4D97-AF65-F5344CB8AC3E}">
        <p14:creationId xmlns:p14="http://schemas.microsoft.com/office/powerpoint/2010/main" val="3820829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2486A-D492-4A80-810A-6DAF39A9597E}"/>
              </a:ext>
            </a:extLst>
          </p:cNvPr>
          <p:cNvSpPr>
            <a:spLocks noGrp="1"/>
          </p:cNvSpPr>
          <p:nvPr>
            <p:ph type="title"/>
            <p:custDataLst>
              <p:tags r:id="rId1"/>
            </p:custDataLst>
          </p:nvPr>
        </p:nvSpPr>
        <p:spPr>
          <a:xfrm>
            <a:off x="867259" y="306272"/>
            <a:ext cx="11055027" cy="1325563"/>
          </a:xfrm>
        </p:spPr>
        <p:txBody>
          <a:bodyPr/>
          <a:lstStyle/>
          <a:p>
            <a:r>
              <a:rPr lang="fr-FR"/>
              <a:t>Une approche multisectorielle nationale</a:t>
            </a:r>
          </a:p>
        </p:txBody>
      </p:sp>
      <p:pic>
        <p:nvPicPr>
          <p:cNvPr id="4" name="Picture 4">
            <a:extLst>
              <a:ext uri="{FF2B5EF4-FFF2-40B4-BE49-F238E27FC236}">
                <a16:creationId xmlns:a16="http://schemas.microsoft.com/office/drawing/2014/main" id="{C45696B6-B50C-47B3-AA3E-390F64C10B02}"/>
              </a:ext>
            </a:extLst>
          </p:cNvPr>
          <p:cNvPicPr>
            <a:picLocks noChangeAspect="1" noChangeArrowheads="1"/>
          </p:cNvPicPr>
          <p:nvPr>
            <p:custDataLst>
              <p:tags r:id="rId2"/>
            </p:custDataLst>
          </p:nvPr>
        </p:nvPicPr>
        <p:blipFill>
          <a:blip r:embed="rId33">
            <a:extLst>
              <a:ext uri="{28A0092B-C50C-407E-A947-70E740481C1C}">
                <a14:useLocalDpi xmlns:a14="http://schemas.microsoft.com/office/drawing/2010/main" val="0"/>
              </a:ext>
            </a:extLst>
          </a:blip>
          <a:srcRect/>
          <a:stretch>
            <a:fillRect/>
          </a:stretch>
        </p:blipFill>
        <p:spPr bwMode="auto">
          <a:xfrm rot="186216">
            <a:off x="4072847" y="2345959"/>
            <a:ext cx="5819918" cy="5194494"/>
          </a:xfrm>
          <a:prstGeom prst="rect">
            <a:avLst/>
          </a:prstGeom>
          <a:noFill/>
          <a:ln>
            <a:noFill/>
          </a:ln>
          <a:effectLst/>
          <a:scene3d>
            <a:camera prst="isometricTopUp">
              <a:rot lat="2796699" lon="9764882" rev="20618891"/>
            </a:camera>
            <a:lightRig rig="threePt" dir="t"/>
          </a:scene3d>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chemeClr val="accent1"/>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chemeClr val="tx1"/>
                </a:solidFill>
                <a:miter lim="800000"/>
                <a:headEnd/>
                <a:tailEnd/>
              </a14:hiddenLine>
            </a:ext>
            <a:ext uri="{AF507438-7753-43e0-B8FC-AC1667EBCBE1}">
              <a14:hiddenEffects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effectLst>
                  <a:outerShdw dist="35921" dir="2700000" algn="ctr" rotWithShape="0">
                    <a:schemeClr val="bg2"/>
                  </a:outerShdw>
                </a:effectLst>
              </a14:hiddenEffects>
            </a:ext>
          </a:extLst>
        </p:spPr>
      </p:pic>
      <p:cxnSp>
        <p:nvCxnSpPr>
          <p:cNvPr id="5" name="Straight Connector 4">
            <a:extLst>
              <a:ext uri="{FF2B5EF4-FFF2-40B4-BE49-F238E27FC236}">
                <a16:creationId xmlns:a16="http://schemas.microsoft.com/office/drawing/2014/main" id="{FBE1C945-0868-446D-B7E8-0E3E5804B260}"/>
              </a:ext>
            </a:extLst>
          </p:cNvPr>
          <p:cNvCxnSpPr>
            <a:cxnSpLocks/>
            <a:endCxn id="32" idx="4"/>
          </p:cNvCxnSpPr>
          <p:nvPr>
            <p:custDataLst>
              <p:tags r:id="rId3"/>
            </p:custDataLst>
          </p:nvPr>
        </p:nvCxnSpPr>
        <p:spPr>
          <a:xfrm flipH="1">
            <a:off x="6762750" y="2705100"/>
            <a:ext cx="0" cy="1944688"/>
          </a:xfrm>
          <a:prstGeom prst="line">
            <a:avLst/>
          </a:prstGeom>
          <a:ln w="34925">
            <a:solidFill>
              <a:srgbClr val="E69B36"/>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06F9EF8-21B1-415E-AE3C-4FA1FBC9AB1B}"/>
              </a:ext>
            </a:extLst>
          </p:cNvPr>
          <p:cNvCxnSpPr>
            <a:cxnSpLocks/>
            <a:stCxn id="9" idx="3"/>
            <a:endCxn id="8" idx="2"/>
          </p:cNvCxnSpPr>
          <p:nvPr>
            <p:custDataLst>
              <p:tags r:id="rId4"/>
            </p:custDataLst>
          </p:nvPr>
        </p:nvCxnSpPr>
        <p:spPr>
          <a:xfrm>
            <a:off x="4354513" y="2143919"/>
            <a:ext cx="2122462" cy="419769"/>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878AB4C-57E0-4A2F-8FF9-97DB33096A4F}"/>
              </a:ext>
            </a:extLst>
          </p:cNvPr>
          <p:cNvSpPr/>
          <p:nvPr>
            <p:custDataLst>
              <p:tags r:id="rId5"/>
            </p:custDataLst>
          </p:nvPr>
        </p:nvSpPr>
        <p:spPr>
          <a:xfrm rot="21352670">
            <a:off x="5019675" y="1417638"/>
            <a:ext cx="3484563" cy="2324100"/>
          </a:xfrm>
          <a:prstGeom prst="ellipse">
            <a:avLst/>
          </a:prstGeom>
          <a:solidFill>
            <a:srgbClr val="FFAA01">
              <a:alpha val="4392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8" name="Picture 5">
            <a:extLst>
              <a:ext uri="{FF2B5EF4-FFF2-40B4-BE49-F238E27FC236}">
                <a16:creationId xmlns:a16="http://schemas.microsoft.com/office/drawing/2014/main" id="{10D71D3C-8B3F-4BFF-BF84-A49B3845F913}"/>
              </a:ext>
            </a:extLst>
          </p:cNvPr>
          <p:cNvPicPr>
            <a:picLocks noChangeAspect="1" noChangeArrowheads="1"/>
          </p:cNvPicPr>
          <p:nvPr>
            <p:custDataLst>
              <p:tags r:id="rId6"/>
            </p:custDataLst>
          </p:nvPr>
        </p:nvPicPr>
        <p:blipFill>
          <a:blip r:embed="rId34">
            <a:extLst>
              <a:ext uri="{28A0092B-C50C-407E-A947-70E740481C1C}">
                <a14:useLocalDpi xmlns:a14="http://schemas.microsoft.com/office/drawing/2010/main" val="0"/>
              </a:ext>
            </a:extLst>
          </a:blip>
          <a:srcRect/>
          <a:stretch>
            <a:fillRect/>
          </a:stretch>
        </p:blipFill>
        <p:spPr bwMode="auto">
          <a:xfrm>
            <a:off x="6476975" y="2296988"/>
            <a:ext cx="571500" cy="533400"/>
          </a:xfrm>
          <a:prstGeom prst="ellipse">
            <a:avLst/>
          </a:prstGeom>
          <a:noFill/>
          <a:ln>
            <a:noFill/>
          </a:ln>
          <a:effectLst/>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chemeClr val="accent1"/>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chemeClr val="tx1"/>
                </a:solidFill>
                <a:miter lim="800000"/>
                <a:headEnd/>
                <a:tailEnd/>
              </a14:hiddenLine>
            </a:ext>
            <a:ext uri="{AF507438-7753-43e0-B8FC-AC1667EBCBE1}">
              <a14:hiddenEffects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effectLst>
                  <a:outerShdw dist="35921" dir="2700000" algn="ctr" rotWithShape="0">
                    <a:schemeClr val="bg2"/>
                  </a:outerShdw>
                </a:effectLst>
              </a14:hiddenEffects>
            </a:ext>
          </a:extLst>
        </p:spPr>
      </p:pic>
      <p:sp>
        <p:nvSpPr>
          <p:cNvPr id="9" name="Rectangle 28">
            <a:extLst>
              <a:ext uri="{FF2B5EF4-FFF2-40B4-BE49-F238E27FC236}">
                <a16:creationId xmlns:a16="http://schemas.microsoft.com/office/drawing/2014/main" id="{85DAC367-3118-430C-B8B5-9CE67A86E8BF}"/>
              </a:ext>
            </a:extLst>
          </p:cNvPr>
          <p:cNvSpPr>
            <a:spLocks noChangeArrowheads="1"/>
          </p:cNvSpPr>
          <p:nvPr>
            <p:custDataLst>
              <p:tags r:id="rId7"/>
            </p:custDataLst>
          </p:nvPr>
        </p:nvSpPr>
        <p:spPr bwMode="auto">
          <a:xfrm>
            <a:off x="1976438" y="1820863"/>
            <a:ext cx="237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algn="ctr" eaLnBrk="1" hangingPunct="1"/>
            <a:r>
              <a:rPr lang="fr-FR" altLang="en-US" sz="1800" dirty="0">
                <a:solidFill>
                  <a:srgbClr val="595959"/>
                </a:solidFill>
                <a:latin typeface="+mn-lt"/>
              </a:rPr>
              <a:t>La plateforme multi-acteurs</a:t>
            </a:r>
          </a:p>
        </p:txBody>
      </p:sp>
      <p:sp>
        <p:nvSpPr>
          <p:cNvPr id="10" name="Rectangle 29">
            <a:extLst>
              <a:ext uri="{FF2B5EF4-FFF2-40B4-BE49-F238E27FC236}">
                <a16:creationId xmlns:a16="http://schemas.microsoft.com/office/drawing/2014/main" id="{6EB57B84-9091-48D5-9D0E-A4532D31513C}"/>
              </a:ext>
            </a:extLst>
          </p:cNvPr>
          <p:cNvSpPr>
            <a:spLocks noChangeArrowheads="1"/>
          </p:cNvSpPr>
          <p:nvPr>
            <p:custDataLst>
              <p:tags r:id="rId8"/>
            </p:custDataLst>
          </p:nvPr>
        </p:nvSpPr>
        <p:spPr bwMode="auto">
          <a:xfrm>
            <a:off x="1870075" y="3103563"/>
            <a:ext cx="22875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algn="ctr" eaLnBrk="1" hangingPunct="1"/>
            <a:r>
              <a:rPr lang="fr-FR" altLang="en-US" sz="2000" b="1" dirty="0">
                <a:solidFill>
                  <a:srgbClr val="595959"/>
                </a:solidFill>
                <a:latin typeface="+mn-lt"/>
              </a:rPr>
              <a:t>S’emploie à harmoniser et à coordonner les mesures entre les différents secteurs.</a:t>
            </a:r>
          </a:p>
        </p:txBody>
      </p:sp>
      <p:sp>
        <p:nvSpPr>
          <p:cNvPr id="11" name="Rectangle 31">
            <a:extLst>
              <a:ext uri="{FF2B5EF4-FFF2-40B4-BE49-F238E27FC236}">
                <a16:creationId xmlns:a16="http://schemas.microsoft.com/office/drawing/2014/main" id="{3770A04E-1B34-40C6-8C9D-E359552E3340}"/>
              </a:ext>
            </a:extLst>
          </p:cNvPr>
          <p:cNvSpPr>
            <a:spLocks noChangeArrowheads="1"/>
          </p:cNvSpPr>
          <p:nvPr>
            <p:custDataLst>
              <p:tags r:id="rId9"/>
            </p:custDataLst>
          </p:nvPr>
        </p:nvSpPr>
        <p:spPr bwMode="auto">
          <a:xfrm>
            <a:off x="3518073" y="4540421"/>
            <a:ext cx="15873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algn="r" eaLnBrk="1" hangingPunct="1"/>
            <a:r>
              <a:rPr lang="fr-FR" altLang="en-US" sz="1600" dirty="0">
                <a:solidFill>
                  <a:srgbClr val="7F7F7F"/>
                </a:solidFill>
                <a:latin typeface="+mn-lt"/>
              </a:rPr>
              <a:t>Autonomisation des femmes</a:t>
            </a:r>
          </a:p>
        </p:txBody>
      </p:sp>
      <p:sp>
        <p:nvSpPr>
          <p:cNvPr id="12" name="Rectangle 32">
            <a:extLst>
              <a:ext uri="{FF2B5EF4-FFF2-40B4-BE49-F238E27FC236}">
                <a16:creationId xmlns:a16="http://schemas.microsoft.com/office/drawing/2014/main" id="{7DF09EA5-D975-412A-85E0-1742CE2452D6}"/>
              </a:ext>
            </a:extLst>
          </p:cNvPr>
          <p:cNvSpPr>
            <a:spLocks noChangeArrowheads="1"/>
          </p:cNvSpPr>
          <p:nvPr>
            <p:custDataLst>
              <p:tags r:id="rId10"/>
            </p:custDataLst>
          </p:nvPr>
        </p:nvSpPr>
        <p:spPr bwMode="auto">
          <a:xfrm>
            <a:off x="4070943" y="3756397"/>
            <a:ext cx="1219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algn="r" eaLnBrk="1" hangingPunct="1"/>
            <a:r>
              <a:rPr lang="fr-FR" altLang="en-US" sz="1600" dirty="0">
                <a:solidFill>
                  <a:srgbClr val="7F7F7F"/>
                </a:solidFill>
                <a:latin typeface="+mn-lt"/>
              </a:rPr>
              <a:t>Santé</a:t>
            </a:r>
          </a:p>
        </p:txBody>
      </p:sp>
      <p:sp>
        <p:nvSpPr>
          <p:cNvPr id="13" name="Rectangle 33">
            <a:extLst>
              <a:ext uri="{FF2B5EF4-FFF2-40B4-BE49-F238E27FC236}">
                <a16:creationId xmlns:a16="http://schemas.microsoft.com/office/drawing/2014/main" id="{A39CDBEB-1BC0-4964-9CB8-23C48A50A00C}"/>
              </a:ext>
            </a:extLst>
          </p:cNvPr>
          <p:cNvSpPr>
            <a:spLocks noChangeArrowheads="1"/>
          </p:cNvSpPr>
          <p:nvPr>
            <p:custDataLst>
              <p:tags r:id="rId11"/>
            </p:custDataLst>
          </p:nvPr>
        </p:nvSpPr>
        <p:spPr bwMode="auto">
          <a:xfrm>
            <a:off x="7939088" y="5172075"/>
            <a:ext cx="17002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eaLnBrk="1" hangingPunct="1"/>
            <a:r>
              <a:rPr lang="fr-FR" altLang="en-US" sz="1600" dirty="0">
                <a:solidFill>
                  <a:srgbClr val="7F7F7F"/>
                </a:solidFill>
                <a:latin typeface="+mn-lt"/>
              </a:rPr>
              <a:t>Développement, réduction de la pauvreté et emploi</a:t>
            </a:r>
          </a:p>
        </p:txBody>
      </p:sp>
      <p:sp>
        <p:nvSpPr>
          <p:cNvPr id="14" name="Rectangle 34">
            <a:extLst>
              <a:ext uri="{FF2B5EF4-FFF2-40B4-BE49-F238E27FC236}">
                <a16:creationId xmlns:a16="http://schemas.microsoft.com/office/drawing/2014/main" id="{CE513F65-CFF1-482D-88BA-22B4AA43359C}"/>
              </a:ext>
            </a:extLst>
          </p:cNvPr>
          <p:cNvSpPr>
            <a:spLocks noChangeArrowheads="1"/>
          </p:cNvSpPr>
          <p:nvPr>
            <p:custDataLst>
              <p:tags r:id="rId12"/>
            </p:custDataLst>
          </p:nvPr>
        </p:nvSpPr>
        <p:spPr bwMode="auto">
          <a:xfrm>
            <a:off x="8697787" y="4557404"/>
            <a:ext cx="1219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algn="ctr" eaLnBrk="1" hangingPunct="1"/>
            <a:r>
              <a:rPr lang="fr-FR" altLang="en-US" sz="1600" dirty="0">
                <a:solidFill>
                  <a:srgbClr val="7F7F7F"/>
                </a:solidFill>
                <a:latin typeface="+mn-lt"/>
              </a:rPr>
              <a:t>Agriculture</a:t>
            </a:r>
          </a:p>
        </p:txBody>
      </p:sp>
      <p:sp>
        <p:nvSpPr>
          <p:cNvPr id="15" name="Rectangle 35">
            <a:extLst>
              <a:ext uri="{FF2B5EF4-FFF2-40B4-BE49-F238E27FC236}">
                <a16:creationId xmlns:a16="http://schemas.microsoft.com/office/drawing/2014/main" id="{A937C38B-455A-40C7-9988-CEAF8C31BE86}"/>
              </a:ext>
            </a:extLst>
          </p:cNvPr>
          <p:cNvSpPr>
            <a:spLocks noChangeArrowheads="1"/>
          </p:cNvSpPr>
          <p:nvPr>
            <p:custDataLst>
              <p:tags r:id="rId13"/>
            </p:custDataLst>
          </p:nvPr>
        </p:nvSpPr>
        <p:spPr bwMode="auto">
          <a:xfrm>
            <a:off x="4632325" y="5392738"/>
            <a:ext cx="1219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algn="r" eaLnBrk="1" hangingPunct="1"/>
            <a:r>
              <a:rPr lang="fr-FR" altLang="en-US" sz="1600">
                <a:solidFill>
                  <a:srgbClr val="7F7F7F"/>
                </a:solidFill>
                <a:latin typeface="+mn-lt"/>
              </a:rPr>
              <a:t>Éducation</a:t>
            </a:r>
          </a:p>
        </p:txBody>
      </p:sp>
      <p:sp>
        <p:nvSpPr>
          <p:cNvPr id="16" name="Rectangle 36">
            <a:extLst>
              <a:ext uri="{FF2B5EF4-FFF2-40B4-BE49-F238E27FC236}">
                <a16:creationId xmlns:a16="http://schemas.microsoft.com/office/drawing/2014/main" id="{13229B54-0E60-4DD7-8BCE-095C7AA3A887}"/>
              </a:ext>
            </a:extLst>
          </p:cNvPr>
          <p:cNvSpPr>
            <a:spLocks noChangeArrowheads="1"/>
          </p:cNvSpPr>
          <p:nvPr>
            <p:custDataLst>
              <p:tags r:id="rId14"/>
            </p:custDataLst>
          </p:nvPr>
        </p:nvSpPr>
        <p:spPr bwMode="auto">
          <a:xfrm>
            <a:off x="8420100" y="3775075"/>
            <a:ext cx="121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eaLnBrk="1" hangingPunct="1"/>
            <a:r>
              <a:rPr lang="fr-FR" altLang="en-US" sz="1600" dirty="0">
                <a:solidFill>
                  <a:srgbClr val="7F7F7F"/>
                </a:solidFill>
                <a:latin typeface="+mn-lt"/>
              </a:rPr>
              <a:t>Protection sociale</a:t>
            </a:r>
          </a:p>
        </p:txBody>
      </p:sp>
      <p:pic>
        <p:nvPicPr>
          <p:cNvPr id="17" name="Picture 16">
            <a:extLst>
              <a:ext uri="{FF2B5EF4-FFF2-40B4-BE49-F238E27FC236}">
                <a16:creationId xmlns:a16="http://schemas.microsoft.com/office/drawing/2014/main" id="{CD296BBE-2D52-4301-B2E1-AC7234BF6027}"/>
              </a:ext>
            </a:extLst>
          </p:cNvPr>
          <p:cNvPicPr>
            <a:picLocks noChangeAspect="1"/>
          </p:cNvPicPr>
          <p:nvPr>
            <p:custDataLst>
              <p:tags r:id="rId15"/>
            </p:custDataLst>
          </p:nvPr>
        </p:nvPicPr>
        <p:blipFill>
          <a:blip r:embed="rId35">
            <a:extLst>
              <a:ext uri="{28A0092B-C50C-407E-A947-70E740481C1C}">
                <a14:useLocalDpi xmlns:a14="http://schemas.microsoft.com/office/drawing/2010/main" val="0"/>
              </a:ext>
            </a:extLst>
          </a:blip>
          <a:stretch>
            <a:fillRect/>
          </a:stretch>
        </p:blipFill>
        <p:spPr>
          <a:xfrm>
            <a:off x="8113593" y="4489539"/>
            <a:ext cx="584194" cy="584194"/>
          </a:xfrm>
          <a:prstGeom prst="rect">
            <a:avLst/>
          </a:prstGeom>
          <a:scene3d>
            <a:camera prst="isometricOffAxis2Left"/>
            <a:lightRig rig="threePt" dir="t"/>
          </a:scene3d>
        </p:spPr>
      </p:pic>
      <p:pic>
        <p:nvPicPr>
          <p:cNvPr id="18" name="Picture 17">
            <a:extLst>
              <a:ext uri="{FF2B5EF4-FFF2-40B4-BE49-F238E27FC236}">
                <a16:creationId xmlns:a16="http://schemas.microsoft.com/office/drawing/2014/main" id="{C7F07AE1-7A05-43E6-966E-96DF9275BA10}"/>
              </a:ext>
            </a:extLst>
          </p:cNvPr>
          <p:cNvPicPr>
            <a:picLocks noChangeAspect="1"/>
          </p:cNvPicPr>
          <p:nvPr>
            <p:custDataLst>
              <p:tags r:id="rId16"/>
            </p:custDataLst>
          </p:nvPr>
        </p:nvPicPr>
        <p:blipFill>
          <a:blip r:embed="rId36">
            <a:extLst>
              <a:ext uri="{28A0092B-C50C-407E-A947-70E740481C1C}">
                <a14:useLocalDpi xmlns:a14="http://schemas.microsoft.com/office/drawing/2010/main" val="0"/>
              </a:ext>
            </a:extLst>
          </a:blip>
          <a:stretch>
            <a:fillRect/>
          </a:stretch>
        </p:blipFill>
        <p:spPr>
          <a:xfrm>
            <a:off x="7378924" y="5146798"/>
            <a:ext cx="584194" cy="584194"/>
          </a:xfrm>
          <a:prstGeom prst="rect">
            <a:avLst/>
          </a:prstGeom>
          <a:scene3d>
            <a:camera prst="isometricOffAxis2Left"/>
            <a:lightRig rig="threePt" dir="t"/>
          </a:scene3d>
        </p:spPr>
      </p:pic>
      <p:pic>
        <p:nvPicPr>
          <p:cNvPr id="19" name="Picture 18">
            <a:extLst>
              <a:ext uri="{FF2B5EF4-FFF2-40B4-BE49-F238E27FC236}">
                <a16:creationId xmlns:a16="http://schemas.microsoft.com/office/drawing/2014/main" id="{139523E9-52AA-48FE-9A9B-A7463F2F802B}"/>
              </a:ext>
            </a:extLst>
          </p:cNvPr>
          <p:cNvPicPr>
            <a:picLocks noChangeAspect="1"/>
          </p:cNvPicPr>
          <p:nvPr>
            <p:custDataLst>
              <p:tags r:id="rId17"/>
            </p:custDataLst>
          </p:nvPr>
        </p:nvPicPr>
        <p:blipFill>
          <a:blip r:embed="rId37">
            <a:extLst>
              <a:ext uri="{28A0092B-C50C-407E-A947-70E740481C1C}">
                <a14:useLocalDpi xmlns:a14="http://schemas.microsoft.com/office/drawing/2010/main" val="0"/>
              </a:ext>
            </a:extLst>
          </a:blip>
          <a:stretch>
            <a:fillRect/>
          </a:stretch>
        </p:blipFill>
        <p:spPr>
          <a:xfrm>
            <a:off x="5810579" y="5202275"/>
            <a:ext cx="584194" cy="584194"/>
          </a:xfrm>
          <a:prstGeom prst="rect">
            <a:avLst/>
          </a:prstGeom>
          <a:scene3d>
            <a:camera prst="isometricOffAxis2Left"/>
            <a:lightRig rig="threePt" dir="t"/>
          </a:scene3d>
        </p:spPr>
      </p:pic>
      <p:pic>
        <p:nvPicPr>
          <p:cNvPr id="20" name="Picture 19">
            <a:extLst>
              <a:ext uri="{FF2B5EF4-FFF2-40B4-BE49-F238E27FC236}">
                <a16:creationId xmlns:a16="http://schemas.microsoft.com/office/drawing/2014/main" id="{389FA7F0-7EFC-45FF-BB69-A2CE69728B67}"/>
              </a:ext>
            </a:extLst>
          </p:cNvPr>
          <p:cNvPicPr>
            <a:picLocks noChangeAspect="1"/>
          </p:cNvPicPr>
          <p:nvPr>
            <p:custDataLst>
              <p:tags r:id="rId18"/>
            </p:custDataLst>
          </p:nvPr>
        </p:nvPicPr>
        <p:blipFill>
          <a:blip r:embed="rId38">
            <a:extLst>
              <a:ext uri="{28A0092B-C50C-407E-A947-70E740481C1C}">
                <a14:useLocalDpi xmlns:a14="http://schemas.microsoft.com/office/drawing/2010/main" val="0"/>
              </a:ext>
            </a:extLst>
          </a:blip>
          <a:stretch>
            <a:fillRect/>
          </a:stretch>
        </p:blipFill>
        <p:spPr>
          <a:xfrm>
            <a:off x="5328845" y="3775143"/>
            <a:ext cx="584194" cy="584194"/>
          </a:xfrm>
          <a:prstGeom prst="rect">
            <a:avLst/>
          </a:prstGeom>
          <a:scene3d>
            <a:camera prst="isometricOffAxis2Left"/>
            <a:lightRig rig="threePt" dir="t"/>
          </a:scene3d>
        </p:spPr>
      </p:pic>
      <p:pic>
        <p:nvPicPr>
          <p:cNvPr id="21" name="Picture 20">
            <a:extLst>
              <a:ext uri="{FF2B5EF4-FFF2-40B4-BE49-F238E27FC236}">
                <a16:creationId xmlns:a16="http://schemas.microsoft.com/office/drawing/2014/main" id="{A42B7D86-2C15-4ECE-96BA-9AA5CB55FD14}"/>
              </a:ext>
            </a:extLst>
          </p:cNvPr>
          <p:cNvPicPr>
            <a:picLocks noChangeAspect="1"/>
          </p:cNvPicPr>
          <p:nvPr>
            <p:custDataLst>
              <p:tags r:id="rId19"/>
            </p:custDataLst>
          </p:nvPr>
        </p:nvPicPr>
        <p:blipFill>
          <a:blip r:embed="rId39">
            <a:extLst>
              <a:ext uri="{28A0092B-C50C-407E-A947-70E740481C1C}">
                <a14:useLocalDpi xmlns:a14="http://schemas.microsoft.com/office/drawing/2010/main" val="0"/>
              </a:ext>
            </a:extLst>
          </a:blip>
          <a:stretch>
            <a:fillRect/>
          </a:stretch>
        </p:blipFill>
        <p:spPr>
          <a:xfrm>
            <a:off x="7720847" y="3675286"/>
            <a:ext cx="584194" cy="584194"/>
          </a:xfrm>
          <a:prstGeom prst="rect">
            <a:avLst/>
          </a:prstGeom>
          <a:scene3d>
            <a:camera prst="isometricOffAxis2Left"/>
            <a:lightRig rig="threePt" dir="t"/>
          </a:scene3d>
        </p:spPr>
      </p:pic>
      <p:pic>
        <p:nvPicPr>
          <p:cNvPr id="22" name="Picture 21">
            <a:extLst>
              <a:ext uri="{FF2B5EF4-FFF2-40B4-BE49-F238E27FC236}">
                <a16:creationId xmlns:a16="http://schemas.microsoft.com/office/drawing/2014/main" id="{D3DDD49D-60F2-4BB7-8562-A62FF8A7CD9F}"/>
              </a:ext>
            </a:extLst>
          </p:cNvPr>
          <p:cNvPicPr>
            <a:picLocks noChangeAspect="1"/>
          </p:cNvPicPr>
          <p:nvPr>
            <p:custDataLst>
              <p:tags r:id="rId20"/>
            </p:custDataLst>
          </p:nvPr>
        </p:nvPicPr>
        <p:blipFill>
          <a:blip r:embed="rId40">
            <a:extLst>
              <a:ext uri="{28A0092B-C50C-407E-A947-70E740481C1C}">
                <a14:useLocalDpi xmlns:a14="http://schemas.microsoft.com/office/drawing/2010/main" val="0"/>
              </a:ext>
            </a:extLst>
          </a:blip>
          <a:stretch>
            <a:fillRect/>
          </a:stretch>
        </p:blipFill>
        <p:spPr>
          <a:xfrm>
            <a:off x="5036748" y="4603444"/>
            <a:ext cx="584194" cy="584194"/>
          </a:xfrm>
          <a:prstGeom prst="rect">
            <a:avLst/>
          </a:prstGeom>
          <a:scene3d>
            <a:camera prst="isometricOffAxis2Left"/>
            <a:lightRig rig="threePt" dir="t"/>
          </a:scene3d>
        </p:spPr>
      </p:pic>
      <p:pic>
        <p:nvPicPr>
          <p:cNvPr id="23" name="Picture 2">
            <a:extLst>
              <a:ext uri="{FF2B5EF4-FFF2-40B4-BE49-F238E27FC236}">
                <a16:creationId xmlns:a16="http://schemas.microsoft.com/office/drawing/2014/main" id="{2C75DE54-8AD5-4200-A4EA-111384E723DA}"/>
              </a:ext>
            </a:extLst>
          </p:cNvPr>
          <p:cNvPicPr>
            <a:picLocks noChangeAspect="1" noChangeArrowheads="1"/>
          </p:cNvPicPr>
          <p:nvPr>
            <p:custDataLst>
              <p:tags r:id="rId21"/>
            </p:custDataLst>
          </p:nvPr>
        </p:nvPicPr>
        <p:blipFill>
          <a:blip r:embed="rId41">
            <a:extLst>
              <a:ext uri="{28A0092B-C50C-407E-A947-70E740481C1C}">
                <a14:useLocalDpi xmlns:a14="http://schemas.microsoft.com/office/drawing/2010/main" val="0"/>
              </a:ext>
            </a:extLst>
          </a:blip>
          <a:srcRect/>
          <a:stretch>
            <a:fillRect/>
          </a:stretch>
        </p:blipFill>
        <p:spPr bwMode="auto">
          <a:xfrm>
            <a:off x="2555875" y="2505075"/>
            <a:ext cx="631825" cy="598488"/>
          </a:xfrm>
          <a:prstGeom prst="rect">
            <a:avLst/>
          </a:prstGeom>
          <a:noFill/>
          <a:ln>
            <a:noFill/>
          </a:ln>
          <a:effectLst/>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chemeClr val="accent1"/>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chemeClr val="tx1"/>
                </a:solidFill>
                <a:miter lim="800000"/>
                <a:headEnd/>
                <a:tailEnd/>
              </a14:hiddenLine>
            </a:ext>
            <a:ext uri="{AF507438-7753-43e0-B8FC-AC1667EBCBE1}">
              <a14:hiddenEffects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effectLst>
                  <a:outerShdw blurRad="63500" dist="38099" dir="2700000" algn="ctr" rotWithShape="0">
                    <a:schemeClr val="bg2">
                      <a:alpha val="74998"/>
                    </a:schemeClr>
                  </a:outerShdw>
                </a:effectLst>
              </a14:hiddenEffects>
            </a:ext>
          </a:extLst>
        </p:spPr>
      </p:pic>
      <p:pic>
        <p:nvPicPr>
          <p:cNvPr id="24" name="Picture 23">
            <a:extLst>
              <a:ext uri="{FF2B5EF4-FFF2-40B4-BE49-F238E27FC236}">
                <a16:creationId xmlns:a16="http://schemas.microsoft.com/office/drawing/2014/main" id="{7C704034-1B8E-489B-B42A-35D03BCF0ADD}"/>
              </a:ext>
            </a:extLst>
          </p:cNvPr>
          <p:cNvPicPr>
            <a:picLocks noChangeAspect="1"/>
          </p:cNvPicPr>
          <p:nvPr>
            <p:custDataLst>
              <p:tags r:id="rId22"/>
            </p:custDataLst>
          </p:nvPr>
        </p:nvPicPr>
        <p:blipFill>
          <a:blip r:embed="rId42">
            <a:extLst>
              <a:ext uri="{28A0092B-C50C-407E-A947-70E740481C1C}">
                <a14:useLocalDpi xmlns:a14="http://schemas.microsoft.com/office/drawing/2010/main" val="0"/>
              </a:ext>
            </a:extLst>
          </a:blip>
          <a:stretch>
            <a:fillRect/>
          </a:stretch>
        </p:blipFill>
        <p:spPr>
          <a:xfrm>
            <a:off x="5274743" y="2353292"/>
            <a:ext cx="532560" cy="539567"/>
          </a:xfrm>
          <a:prstGeom prst="rect">
            <a:avLst/>
          </a:prstGeom>
          <a:scene3d>
            <a:camera prst="isometricOffAxis2Left"/>
            <a:lightRig rig="threePt" dir="t"/>
          </a:scene3d>
        </p:spPr>
      </p:pic>
      <p:pic>
        <p:nvPicPr>
          <p:cNvPr id="25" name="Picture 24">
            <a:extLst>
              <a:ext uri="{FF2B5EF4-FFF2-40B4-BE49-F238E27FC236}">
                <a16:creationId xmlns:a16="http://schemas.microsoft.com/office/drawing/2014/main" id="{1D8FDA5D-17B2-4B43-81A5-B07F59204D12}"/>
              </a:ext>
            </a:extLst>
          </p:cNvPr>
          <p:cNvPicPr>
            <a:picLocks noChangeAspect="1"/>
          </p:cNvPicPr>
          <p:nvPr>
            <p:custDataLst>
              <p:tags r:id="rId23"/>
            </p:custDataLst>
          </p:nvPr>
        </p:nvPicPr>
        <p:blipFill>
          <a:blip r:embed="rId43">
            <a:extLst>
              <a:ext uri="{28A0092B-C50C-407E-A947-70E740481C1C}">
                <a14:useLocalDpi xmlns:a14="http://schemas.microsoft.com/office/drawing/2010/main" val="0"/>
              </a:ext>
            </a:extLst>
          </a:blip>
          <a:stretch>
            <a:fillRect/>
          </a:stretch>
        </p:blipFill>
        <p:spPr>
          <a:xfrm>
            <a:off x="5862213" y="2907395"/>
            <a:ext cx="532560" cy="525985"/>
          </a:xfrm>
          <a:prstGeom prst="rect">
            <a:avLst/>
          </a:prstGeom>
          <a:scene3d>
            <a:camera prst="isometricOffAxis2Left"/>
            <a:lightRig rig="threePt" dir="t"/>
          </a:scene3d>
        </p:spPr>
      </p:pic>
      <p:pic>
        <p:nvPicPr>
          <p:cNvPr id="26" name="Picture 25">
            <a:extLst>
              <a:ext uri="{FF2B5EF4-FFF2-40B4-BE49-F238E27FC236}">
                <a16:creationId xmlns:a16="http://schemas.microsoft.com/office/drawing/2014/main" id="{C123DED0-F784-4C61-9CFE-5FBD0B86ABA4}"/>
              </a:ext>
            </a:extLst>
          </p:cNvPr>
          <p:cNvPicPr>
            <a:picLocks noChangeAspect="1"/>
          </p:cNvPicPr>
          <p:nvPr>
            <p:custDataLst>
              <p:tags r:id="rId24"/>
            </p:custDataLst>
          </p:nvPr>
        </p:nvPicPr>
        <p:blipFill>
          <a:blip r:embed="rId44">
            <a:extLst>
              <a:ext uri="{28A0092B-C50C-407E-A947-70E740481C1C}">
                <a14:useLocalDpi xmlns:a14="http://schemas.microsoft.com/office/drawing/2010/main" val="0"/>
              </a:ext>
            </a:extLst>
          </a:blip>
          <a:stretch>
            <a:fillRect/>
          </a:stretch>
        </p:blipFill>
        <p:spPr>
          <a:xfrm>
            <a:off x="7581033" y="2290912"/>
            <a:ext cx="532560" cy="539476"/>
          </a:xfrm>
          <a:prstGeom prst="rect">
            <a:avLst/>
          </a:prstGeom>
          <a:scene3d>
            <a:camera prst="isometricOffAxis2Left"/>
            <a:lightRig rig="threePt" dir="t"/>
          </a:scene3d>
        </p:spPr>
      </p:pic>
      <p:pic>
        <p:nvPicPr>
          <p:cNvPr id="27" name="Picture 26">
            <a:extLst>
              <a:ext uri="{FF2B5EF4-FFF2-40B4-BE49-F238E27FC236}">
                <a16:creationId xmlns:a16="http://schemas.microsoft.com/office/drawing/2014/main" id="{F535D19F-F507-4753-B81F-4E46CDF7C230}"/>
              </a:ext>
            </a:extLst>
          </p:cNvPr>
          <p:cNvPicPr>
            <a:picLocks noChangeAspect="1"/>
          </p:cNvPicPr>
          <p:nvPr>
            <p:custDataLst>
              <p:tags r:id="rId25"/>
            </p:custDataLst>
          </p:nvPr>
        </p:nvPicPr>
        <p:blipFill>
          <a:blip r:embed="rId45">
            <a:extLst>
              <a:ext uri="{28A0092B-C50C-407E-A947-70E740481C1C}">
                <a14:useLocalDpi xmlns:a14="http://schemas.microsoft.com/office/drawing/2010/main" val="0"/>
              </a:ext>
            </a:extLst>
          </a:blip>
          <a:stretch>
            <a:fillRect/>
          </a:stretch>
        </p:blipFill>
        <p:spPr>
          <a:xfrm>
            <a:off x="7048475" y="2907395"/>
            <a:ext cx="532559" cy="532559"/>
          </a:xfrm>
          <a:prstGeom prst="rect">
            <a:avLst/>
          </a:prstGeom>
          <a:scene3d>
            <a:camera prst="isometricOffAxis2Left"/>
            <a:lightRig rig="threePt" dir="t"/>
          </a:scene3d>
        </p:spPr>
      </p:pic>
      <p:pic>
        <p:nvPicPr>
          <p:cNvPr id="28" name="Picture 27">
            <a:extLst>
              <a:ext uri="{FF2B5EF4-FFF2-40B4-BE49-F238E27FC236}">
                <a16:creationId xmlns:a16="http://schemas.microsoft.com/office/drawing/2014/main" id="{8AEB14F1-981F-4E6B-A5FE-63BA9CBD4562}"/>
              </a:ext>
            </a:extLst>
          </p:cNvPr>
          <p:cNvPicPr>
            <a:picLocks noChangeAspect="1"/>
          </p:cNvPicPr>
          <p:nvPr>
            <p:custDataLst>
              <p:tags r:id="rId26"/>
            </p:custDataLst>
          </p:nvPr>
        </p:nvPicPr>
        <p:blipFill>
          <a:blip r:embed="rId46">
            <a:extLst>
              <a:ext uri="{28A0092B-C50C-407E-A947-70E740481C1C}">
                <a14:useLocalDpi xmlns:a14="http://schemas.microsoft.com/office/drawing/2010/main" val="0"/>
              </a:ext>
            </a:extLst>
          </a:blip>
          <a:stretch>
            <a:fillRect/>
          </a:stretch>
        </p:blipFill>
        <p:spPr>
          <a:xfrm>
            <a:off x="7048472" y="1610466"/>
            <a:ext cx="532562" cy="532562"/>
          </a:xfrm>
          <a:prstGeom prst="rect">
            <a:avLst/>
          </a:prstGeom>
          <a:scene3d>
            <a:camera prst="isometricOffAxis2Left"/>
            <a:lightRig rig="threePt" dir="t"/>
          </a:scene3d>
        </p:spPr>
      </p:pic>
      <p:pic>
        <p:nvPicPr>
          <p:cNvPr id="29" name="Picture 28">
            <a:extLst>
              <a:ext uri="{FF2B5EF4-FFF2-40B4-BE49-F238E27FC236}">
                <a16:creationId xmlns:a16="http://schemas.microsoft.com/office/drawing/2014/main" id="{A60D9A49-4366-422A-B837-8B63D90C4C9A}"/>
              </a:ext>
            </a:extLst>
          </p:cNvPr>
          <p:cNvPicPr>
            <a:picLocks noChangeAspect="1"/>
          </p:cNvPicPr>
          <p:nvPr>
            <p:custDataLst>
              <p:tags r:id="rId27"/>
            </p:custDataLst>
          </p:nvPr>
        </p:nvPicPr>
        <p:blipFill>
          <a:blip r:embed="rId47">
            <a:extLst>
              <a:ext uri="{28A0092B-C50C-407E-A947-70E740481C1C}">
                <a14:useLocalDpi xmlns:a14="http://schemas.microsoft.com/office/drawing/2010/main" val="0"/>
              </a:ext>
            </a:extLst>
          </a:blip>
          <a:stretch>
            <a:fillRect/>
          </a:stretch>
        </p:blipFill>
        <p:spPr>
          <a:xfrm>
            <a:off x="5814447" y="1610466"/>
            <a:ext cx="532944" cy="532944"/>
          </a:xfrm>
          <a:prstGeom prst="rect">
            <a:avLst/>
          </a:prstGeom>
          <a:scene3d>
            <a:camera prst="isometricOffAxis2Left"/>
            <a:lightRig rig="threePt" dir="t"/>
          </a:scene3d>
        </p:spPr>
      </p:pic>
      <p:pic>
        <p:nvPicPr>
          <p:cNvPr id="30" name="Picture 2">
            <a:extLst>
              <a:ext uri="{FF2B5EF4-FFF2-40B4-BE49-F238E27FC236}">
                <a16:creationId xmlns:a16="http://schemas.microsoft.com/office/drawing/2014/main" id="{961E4C55-2CB6-4495-BDC8-934AF9CB61A5}"/>
              </a:ext>
            </a:extLst>
          </p:cNvPr>
          <p:cNvPicPr>
            <a:picLocks noChangeAspect="1" noChangeArrowheads="1"/>
          </p:cNvPicPr>
          <p:nvPr>
            <p:custDataLst>
              <p:tags r:id="rId28"/>
            </p:custDataLst>
          </p:nvPr>
        </p:nvPicPr>
        <p:blipFill>
          <a:blip r:embed="rId48">
            <a:extLst>
              <a:ext uri="{28A0092B-C50C-407E-A947-70E740481C1C}">
                <a14:useLocalDpi xmlns:a14="http://schemas.microsoft.com/office/drawing/2010/main" val="0"/>
              </a:ext>
            </a:extLst>
          </a:blip>
          <a:srcRect/>
          <a:stretch>
            <a:fillRect/>
          </a:stretch>
        </p:blipFill>
        <p:spPr bwMode="auto">
          <a:xfrm>
            <a:off x="3211513" y="2493963"/>
            <a:ext cx="631825" cy="598487"/>
          </a:xfrm>
          <a:prstGeom prst="rect">
            <a:avLst/>
          </a:prstGeom>
          <a:noFill/>
          <a:ln>
            <a:noFill/>
          </a:ln>
          <a:effectLst/>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chemeClr val="accent1"/>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chemeClr val="tx1"/>
                </a:solidFill>
                <a:miter lim="800000"/>
                <a:headEnd/>
                <a:tailEnd/>
              </a14:hiddenLine>
            </a:ext>
            <a:ext uri="{AF507438-7753-43e0-B8FC-AC1667EBCBE1}">
              <a14:hiddenEffects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effectLst>
                  <a:outerShdw blurRad="63500" dist="38099" dir="2700000" algn="ctr" rotWithShape="0">
                    <a:schemeClr val="bg2">
                      <a:alpha val="74998"/>
                    </a:schemeClr>
                  </a:outerShdw>
                </a:effectLst>
              </a14:hiddenEffects>
            </a:ext>
          </a:extLst>
        </p:spPr>
      </p:pic>
      <p:cxnSp>
        <p:nvCxnSpPr>
          <p:cNvPr id="31" name="Straight Connector 30">
            <a:extLst>
              <a:ext uri="{FF2B5EF4-FFF2-40B4-BE49-F238E27FC236}">
                <a16:creationId xmlns:a16="http://schemas.microsoft.com/office/drawing/2014/main" id="{39E7FE91-2708-4D98-976C-F6D5AFFBBE12}"/>
              </a:ext>
            </a:extLst>
          </p:cNvPr>
          <p:cNvCxnSpPr>
            <a:cxnSpLocks/>
            <a:stCxn id="12" idx="1"/>
            <a:endCxn id="32" idx="4"/>
          </p:cNvCxnSpPr>
          <p:nvPr>
            <p:custDataLst>
              <p:tags r:id="rId29"/>
            </p:custDataLst>
          </p:nvPr>
        </p:nvCxnSpPr>
        <p:spPr>
          <a:xfrm>
            <a:off x="4070943" y="3926260"/>
            <a:ext cx="2691782" cy="723287"/>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2" name="Picture 5">
            <a:extLst>
              <a:ext uri="{FF2B5EF4-FFF2-40B4-BE49-F238E27FC236}">
                <a16:creationId xmlns:a16="http://schemas.microsoft.com/office/drawing/2014/main" id="{E955A895-E2F4-4806-8630-5D3BAA432474}"/>
              </a:ext>
            </a:extLst>
          </p:cNvPr>
          <p:cNvPicPr>
            <a:picLocks noChangeAspect="1" noChangeArrowheads="1"/>
          </p:cNvPicPr>
          <p:nvPr>
            <p:custDataLst>
              <p:tags r:id="rId30"/>
            </p:custDataLst>
          </p:nvPr>
        </p:nvPicPr>
        <p:blipFill>
          <a:blip r:embed="rId34">
            <a:extLst>
              <a:ext uri="{28A0092B-C50C-407E-A947-70E740481C1C}">
                <a14:useLocalDpi xmlns:a14="http://schemas.microsoft.com/office/drawing/2010/main" val="0"/>
              </a:ext>
            </a:extLst>
          </a:blip>
          <a:srcRect/>
          <a:stretch>
            <a:fillRect/>
          </a:stretch>
        </p:blipFill>
        <p:spPr bwMode="auto">
          <a:xfrm rot="10800000">
            <a:off x="6476975" y="4649547"/>
            <a:ext cx="571500" cy="533400"/>
          </a:xfrm>
          <a:prstGeom prst="ellipse">
            <a:avLst/>
          </a:prstGeom>
          <a:noFill/>
          <a:ln>
            <a:noFill/>
          </a:ln>
          <a:effectLst/>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chemeClr val="accent1"/>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chemeClr val="tx1"/>
                </a:solidFill>
                <a:miter lim="800000"/>
                <a:headEnd/>
                <a:tailEnd/>
              </a14:hiddenLine>
            </a:ext>
            <a:ext uri="{AF507438-7753-43e0-B8FC-AC1667EBCBE1}">
              <a14:hiddenEffects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21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36F33-DC94-408C-9878-AB57C63C5144}"/>
              </a:ext>
            </a:extLst>
          </p:cNvPr>
          <p:cNvSpPr>
            <a:spLocks noGrp="1"/>
          </p:cNvSpPr>
          <p:nvPr>
            <p:ph type="title"/>
            <p:custDataLst>
              <p:tags r:id="rId1"/>
            </p:custDataLst>
          </p:nvPr>
        </p:nvSpPr>
        <p:spPr>
          <a:xfrm>
            <a:off x="838200" y="1325180"/>
            <a:ext cx="10515600" cy="4207640"/>
          </a:xfrm>
        </p:spPr>
        <p:txBody>
          <a:bodyPr/>
          <a:lstStyle/>
          <a:p>
            <a:pPr algn="ctr"/>
            <a:r>
              <a:rPr lang="fr-FR" sz="6000" dirty="0"/>
              <a:t>L’IMPORTANCE</a:t>
            </a:r>
            <a:br>
              <a:rPr dirty="0"/>
            </a:br>
            <a:r>
              <a:rPr lang="fr-FR" sz="6000" dirty="0"/>
              <a:t>DE LA NUTRITION</a:t>
            </a:r>
            <a:br>
              <a:rPr dirty="0"/>
            </a:br>
            <a:endParaRPr lang="fr-FR" b="0" dirty="0">
              <a:solidFill>
                <a:schemeClr val="tx1"/>
              </a:solidFill>
              <a:latin typeface="+mn-lt"/>
            </a:endParaRPr>
          </a:p>
        </p:txBody>
      </p:sp>
    </p:spTree>
    <p:extLst>
      <p:ext uri="{BB962C8B-B14F-4D97-AF65-F5344CB8AC3E}">
        <p14:creationId xmlns:p14="http://schemas.microsoft.com/office/powerpoint/2010/main" val="3330930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descr="page3image1826912">
            <a:extLst>
              <a:ext uri="{FF2B5EF4-FFF2-40B4-BE49-F238E27FC236}">
                <a16:creationId xmlns:a16="http://schemas.microsoft.com/office/drawing/2014/main" id="{A4479407-41AA-4448-9DB6-406D9E28FFCB}"/>
              </a:ext>
            </a:extLst>
          </p:cNvPr>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299211" y="1026418"/>
            <a:ext cx="9856470" cy="480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0" name="Rectangle 2">
            <a:extLst>
              <a:ext uri="{FF2B5EF4-FFF2-40B4-BE49-F238E27FC236}">
                <a16:creationId xmlns:a16="http://schemas.microsoft.com/office/drawing/2014/main" id="{4E5DBBB4-7044-614C-BF4A-AF76A27925B2}"/>
              </a:ext>
            </a:extLst>
          </p:cNvPr>
          <p:cNvSpPr>
            <a:spLocks noChangeArrowheads="1"/>
          </p:cNvSpPr>
          <p:nvPr>
            <p:custDataLst>
              <p:tags r:id="rId2"/>
            </p:custDataLst>
          </p:nvPr>
        </p:nvSpPr>
        <p:spPr bwMode="auto">
          <a:xfrm>
            <a:off x="1219200" y="6012243"/>
            <a:ext cx="10687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eaLnBrk="1" hangingPunct="1"/>
            <a:r>
              <a:rPr lang="fr-FR" altLang="en-US" sz="1600" dirty="0">
                <a:solidFill>
                  <a:srgbClr val="1C1D1E"/>
                </a:solidFill>
                <a:latin typeface="+mn-lt"/>
              </a:rPr>
              <a:t>Le </a:t>
            </a:r>
            <a:r>
              <a:rPr lang="fr-FR" altLang="en-US" sz="1600" dirty="0">
                <a:latin typeface="+mn-lt"/>
              </a:rPr>
              <a:t>programme TANDI </a:t>
            </a:r>
            <a:r>
              <a:rPr lang="fr-FR" altLang="en-US" sz="1600" dirty="0">
                <a:solidFill>
                  <a:srgbClr val="1C1D1E"/>
                </a:solidFill>
                <a:latin typeface="+mn-lt"/>
              </a:rPr>
              <a:t>(Tackling the Agriculture–Nutrition Disconnect in India – Lutter contre le décalage entre l’agriculture et la nutrition en Inde) permet de conceptualiser les mécanismes et les liens entre les moyens de subsistance agricoles et les résultats nutritionnels</a:t>
            </a:r>
            <a:endParaRPr lang="fr-FR" altLang="en-US" sz="1600" dirty="0">
              <a:latin typeface="+mn-lt"/>
            </a:endParaRPr>
          </a:p>
        </p:txBody>
      </p:sp>
      <p:sp>
        <p:nvSpPr>
          <p:cNvPr id="6" name="Title 1">
            <a:extLst>
              <a:ext uri="{FF2B5EF4-FFF2-40B4-BE49-F238E27FC236}">
                <a16:creationId xmlns:a16="http://schemas.microsoft.com/office/drawing/2014/main" id="{9F6F086A-0A2B-4970-ABD5-BBA841F5FD4B}"/>
              </a:ext>
            </a:extLst>
          </p:cNvPr>
          <p:cNvSpPr>
            <a:spLocks noGrp="1"/>
          </p:cNvSpPr>
          <p:nvPr>
            <p:ph type="title"/>
            <p:custDataLst>
              <p:tags r:id="rId3"/>
            </p:custDataLst>
          </p:nvPr>
        </p:nvSpPr>
        <p:spPr>
          <a:xfrm>
            <a:off x="1219200" y="14760"/>
            <a:ext cx="10515600" cy="1356840"/>
          </a:xfrm>
        </p:spPr>
        <p:txBody>
          <a:bodyPr/>
          <a:lstStyle/>
          <a:p>
            <a:r>
              <a:rPr lang="fr-FR" sz="3600" dirty="0"/>
              <a:t>Exemple de cadre : Agriculture et nutrition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C6DE2-2B6E-436F-AF0C-D7DAEBDCB57D}"/>
              </a:ext>
            </a:extLst>
          </p:cNvPr>
          <p:cNvSpPr>
            <a:spLocks noGrp="1"/>
          </p:cNvSpPr>
          <p:nvPr>
            <p:ph type="title"/>
            <p:custDataLst>
              <p:tags r:id="rId1"/>
            </p:custDataLst>
          </p:nvPr>
        </p:nvSpPr>
        <p:spPr>
          <a:xfrm>
            <a:off x="1204581" y="2058277"/>
            <a:ext cx="10515600" cy="2741446"/>
          </a:xfrm>
        </p:spPr>
        <p:txBody>
          <a:bodyPr/>
          <a:lstStyle/>
          <a:p>
            <a:pPr algn="ctr" eaLnBrk="1" hangingPunct="1"/>
            <a:r>
              <a:rPr lang="fr-FR" altLang="en-US" sz="6000" dirty="0">
                <a:solidFill>
                  <a:srgbClr val="8497B0"/>
                </a:solidFill>
              </a:rPr>
              <a:t>Le cadre commun de résultats comme </a:t>
            </a:r>
            <a:r>
              <a:rPr lang="en-US" altLang="en-US" sz="6000" dirty="0">
                <a:solidFill>
                  <a:srgbClr val="8497B0"/>
                </a:solidFill>
              </a:rPr>
              <a:t>
</a:t>
            </a:r>
            <a:br/>
            <a:r>
              <a:rPr lang="fr-FR" altLang="en-US" sz="6000" dirty="0">
                <a:solidFill>
                  <a:srgbClr val="8497B0"/>
                </a:solidFill>
              </a:rPr>
              <a:t>socle du plan multisectoriel pour la nutrition</a:t>
            </a:r>
            <a:endParaRPr lang="fr-FR" sz="6000" dirty="0"/>
          </a:p>
        </p:txBody>
      </p:sp>
    </p:spTree>
    <p:extLst>
      <p:ext uri="{BB962C8B-B14F-4D97-AF65-F5344CB8AC3E}">
        <p14:creationId xmlns:p14="http://schemas.microsoft.com/office/powerpoint/2010/main" val="1079322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718BBA0D-DD79-4E43-9BA8-165341C17E39}"/>
              </a:ext>
            </a:extLst>
          </p:cNvPr>
          <p:cNvSpPr>
            <a:spLocks noGrp="1"/>
          </p:cNvSpPr>
          <p:nvPr>
            <p:ph type="title"/>
            <p:custDataLst>
              <p:tags r:id="rId1"/>
            </p:custDataLst>
          </p:nvPr>
        </p:nvSpPr>
        <p:spPr>
          <a:xfrm>
            <a:off x="1162050" y="-261937"/>
            <a:ext cx="10515600" cy="1325562"/>
          </a:xfrm>
        </p:spPr>
        <p:txBody>
          <a:bodyPr/>
          <a:lstStyle/>
          <a:p>
            <a:pPr eaLnBrk="1" hangingPunct="1"/>
            <a:r>
              <a:rPr lang="fr-FR" altLang="en-US" sz="3500" dirty="0">
                <a:solidFill>
                  <a:srgbClr val="8497B0"/>
                </a:solidFill>
                <a:ea typeface="ＭＳ Ｐゴシック" panose="020B0600070205080204" pitchFamily="34" charset="-128"/>
              </a:rPr>
              <a:t>Le Cadre commun de résultats</a:t>
            </a:r>
            <a:endParaRPr lang="fr-FR" altLang="en-US" sz="3500" dirty="0">
              <a:ea typeface="ＭＳ Ｐゴシック" panose="020B0600070205080204" pitchFamily="34" charset="-128"/>
            </a:endParaRPr>
          </a:p>
        </p:txBody>
      </p:sp>
      <p:sp>
        <p:nvSpPr>
          <p:cNvPr id="4" name="Content Placeholder 3">
            <a:extLst>
              <a:ext uri="{FF2B5EF4-FFF2-40B4-BE49-F238E27FC236}">
                <a16:creationId xmlns:a16="http://schemas.microsoft.com/office/drawing/2014/main" id="{D99AEE8A-5769-404E-BDAC-9909F2FF373D}"/>
              </a:ext>
            </a:extLst>
          </p:cNvPr>
          <p:cNvSpPr>
            <a:spLocks noGrp="1"/>
          </p:cNvSpPr>
          <p:nvPr>
            <p:ph idx="1"/>
            <p:custDataLst>
              <p:tags r:id="rId2"/>
            </p:custDataLst>
          </p:nvPr>
        </p:nvSpPr>
        <p:spPr>
          <a:xfrm>
            <a:off x="1162050" y="931863"/>
            <a:ext cx="10515600" cy="4256087"/>
          </a:xfrm>
        </p:spPr>
        <p:txBody>
          <a:bodyPr>
            <a:noAutofit/>
          </a:bodyPr>
          <a:lstStyle/>
          <a:p>
            <a:pPr marL="0" indent="0" eaLnBrk="1" hangingPunct="1">
              <a:lnSpc>
                <a:spcPct val="70000"/>
              </a:lnSpc>
            </a:pPr>
            <a:r>
              <a:rPr lang="fr-FR" altLang="en-US" b="0" dirty="0">
                <a:ea typeface="ＭＳ Ｐゴシック" panose="020B0600070205080204" pitchFamily="34" charset="-128"/>
                <a:cs typeface="Arial" panose="020B0604020202020204" pitchFamily="34" charset="0"/>
              </a:rPr>
              <a:t>Le Cadre commun de résultats est la convergence des mesures prises relativement à des plans nationaux de qualité et correctement chiffrés, avec un cadre de résultats convenu et une responsabilité mutuelle.  </a:t>
            </a:r>
          </a:p>
          <a:p>
            <a:pPr marL="0" indent="0" eaLnBrk="1" hangingPunct="1">
              <a:lnSpc>
                <a:spcPct val="70000"/>
              </a:lnSpc>
            </a:pPr>
            <a:endParaRPr lang="fr-FR" altLang="en-US" b="0" dirty="0">
              <a:ea typeface="ＭＳ Ｐゴシック" panose="020B0600070205080204" pitchFamily="34" charset="-128"/>
            </a:endParaRPr>
          </a:p>
          <a:p>
            <a:pPr marL="0" indent="0" eaLnBrk="1" hangingPunct="1">
              <a:lnSpc>
                <a:spcPct val="70000"/>
              </a:lnSpc>
            </a:pPr>
            <a:r>
              <a:rPr lang="fr-FR" altLang="en-US" b="0" dirty="0">
                <a:ea typeface="ＭＳ Ｐゴシック" panose="020B0600070205080204" pitchFamily="34" charset="-128"/>
              </a:rPr>
              <a:t>La création d’un Cadre commun de résultats regroupant les plans de différents secteurs et la facilitation du dialogue entre les différentes parties prenantes sont essentielles : un engagement et une appropriation effectifs des différents secteurs et acteurs sont indispensables à l’efficacité de la mise en œuvre et à la garantie de la redevabilité. </a:t>
            </a:r>
          </a:p>
          <a:p>
            <a:pPr marL="0" indent="0" eaLnBrk="1" hangingPunct="1">
              <a:lnSpc>
                <a:spcPct val="70000"/>
              </a:lnSpc>
            </a:pPr>
            <a:endParaRPr lang="fr-FR" altLang="en-US" b="0" dirty="0">
              <a:ea typeface="ＭＳ Ｐゴシック" panose="020B0600070205080204" pitchFamily="34" charset="-128"/>
            </a:endParaRPr>
          </a:p>
          <a:p>
            <a:pPr marL="0" indent="0" eaLnBrk="1" hangingPunct="1">
              <a:lnSpc>
                <a:spcPct val="70000"/>
              </a:lnSpc>
            </a:pPr>
            <a:r>
              <a:rPr lang="fr-FR" altLang="en-US" b="0" dirty="0">
                <a:ea typeface="ＭＳ Ｐゴシック" panose="020B0600070205080204" pitchFamily="34" charset="-128"/>
              </a:rPr>
              <a:t>Parvenir à une compréhension commune entre les parties prenantes de la situation nutritionnelle d’un pays, se mettre d’accord sur ce qui doit être fait et qui doit être impliqué, veiller au respect de la redevabilité au fur et à mesure des avancées de la mise en œuvre et rendre compte de l’atteinte des résultats, sont autant de processus clés. </a:t>
            </a:r>
            <a:endParaRPr lang="fr-FR" altLang="en-US" dirty="0">
              <a:ea typeface="ＭＳ Ｐゴシック" panose="020B0600070205080204" pitchFamily="34" charset="-128"/>
            </a:endParaRPr>
          </a:p>
          <a:p>
            <a:pPr marL="0" indent="0" eaLnBrk="1" hangingPunct="1">
              <a:lnSpc>
                <a:spcPct val="70000"/>
              </a:lnSpc>
            </a:pPr>
            <a:endParaRPr lang="fr-FR" altLang="en-US" b="0" dirty="0">
              <a:ea typeface="ＭＳ Ｐゴシック" panose="020B0600070205080204" pitchFamily="34" charset="-128"/>
              <a:cs typeface="Arial" panose="020B0604020202020204" pitchFamily="34" charset="0"/>
            </a:endParaRPr>
          </a:p>
          <a:p>
            <a:pPr marL="0" indent="0" eaLnBrk="1" hangingPunct="1">
              <a:lnSpc>
                <a:spcPct val="70000"/>
              </a:lnSpc>
            </a:pPr>
            <a:endParaRPr lang="fr-FR" altLang="en-US" b="0" dirty="0">
              <a:ea typeface="ＭＳ Ｐゴシック" panose="020B0600070205080204" pitchFamily="34"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3E941-434A-41D2-9C4A-64B4F6ED9DE9}"/>
              </a:ext>
            </a:extLst>
          </p:cNvPr>
          <p:cNvSpPr>
            <a:spLocks noGrp="1"/>
          </p:cNvSpPr>
          <p:nvPr>
            <p:ph type="title"/>
            <p:custDataLst>
              <p:tags r:id="rId1"/>
            </p:custDataLst>
          </p:nvPr>
        </p:nvSpPr>
        <p:spPr>
          <a:xfrm>
            <a:off x="1162050" y="290220"/>
            <a:ext cx="10922286" cy="1325563"/>
          </a:xfrm>
        </p:spPr>
        <p:txBody>
          <a:bodyPr/>
          <a:lstStyle/>
          <a:p>
            <a:r>
              <a:rPr lang="fr-FR" sz="3600" dirty="0"/>
              <a:t>Le Cadre commun de résultats : une approche consultative multisectorielle</a:t>
            </a:r>
          </a:p>
        </p:txBody>
      </p:sp>
      <p:sp>
        <p:nvSpPr>
          <p:cNvPr id="3" name="Content Placeholder 2">
            <a:extLst>
              <a:ext uri="{FF2B5EF4-FFF2-40B4-BE49-F238E27FC236}">
                <a16:creationId xmlns:a16="http://schemas.microsoft.com/office/drawing/2014/main" id="{58B3FED0-FB9D-4BF0-9637-AB9CAD4061D1}"/>
              </a:ext>
            </a:extLst>
          </p:cNvPr>
          <p:cNvSpPr>
            <a:spLocks noGrp="1"/>
          </p:cNvSpPr>
          <p:nvPr>
            <p:ph idx="1"/>
            <p:custDataLst>
              <p:tags r:id="rId2"/>
            </p:custDataLst>
          </p:nvPr>
        </p:nvSpPr>
        <p:spPr>
          <a:xfrm>
            <a:off x="1162050" y="1437107"/>
            <a:ext cx="10922286" cy="5050831"/>
          </a:xfrm>
        </p:spPr>
        <p:txBody>
          <a:bodyPr/>
          <a:lstStyle/>
          <a:p>
            <a:r>
              <a:rPr lang="fr-FR" sz="2200" dirty="0"/>
              <a:t>Phase I : </a:t>
            </a:r>
          </a:p>
          <a:p>
            <a:pPr>
              <a:buFont typeface="Arial" panose="020B0604020202020204" pitchFamily="34" charset="0"/>
              <a:buChar char="•"/>
            </a:pPr>
            <a:r>
              <a:rPr lang="fr-FR" sz="2200" b="0" dirty="0"/>
              <a:t>Analyse de la situation </a:t>
            </a:r>
          </a:p>
          <a:p>
            <a:pPr>
              <a:buFont typeface="Arial" panose="020B0604020202020204" pitchFamily="34" charset="0"/>
              <a:buChar char="•"/>
            </a:pPr>
            <a:r>
              <a:rPr lang="fr-FR" sz="2200" b="0" dirty="0"/>
              <a:t>Analyse des lacunes </a:t>
            </a:r>
          </a:p>
          <a:p>
            <a:pPr>
              <a:buFont typeface="Arial" panose="020B0604020202020204" pitchFamily="34" charset="0"/>
              <a:buChar char="•"/>
            </a:pPr>
            <a:r>
              <a:rPr lang="fr-FR" sz="2200" b="0" dirty="0"/>
              <a:t>Consultations des ministères sur des sujets tels que la santé, la population, la protection sociale, la nutrition, l’agriculture, les femmes/le genre, l’éducation, les statistiques et les finances, entre autres </a:t>
            </a:r>
          </a:p>
          <a:p>
            <a:pPr>
              <a:buFont typeface="Arial" panose="020B0604020202020204" pitchFamily="34" charset="0"/>
              <a:buChar char="•"/>
            </a:pPr>
            <a:r>
              <a:rPr lang="fr-FR" sz="2200" b="0" dirty="0"/>
              <a:t>Consultations auprès de partenaires clés tels que l’UNICEF, l’OMS, le PAM, la FAO, le FCDO, USAID, l’UE, Oxfam, Gain, Mercy Corps</a:t>
            </a:r>
          </a:p>
          <a:p>
            <a:pPr>
              <a:buFont typeface="Arial" panose="020B0604020202020204" pitchFamily="34" charset="0"/>
              <a:buChar char="•"/>
            </a:pPr>
            <a:r>
              <a:rPr lang="fr-FR" sz="2200" b="0" dirty="0">
                <a:solidFill>
                  <a:schemeClr val="accent4"/>
                </a:solidFill>
              </a:rPr>
              <a:t>Atelier sur le Cadre commun de résultats [Dates]</a:t>
            </a:r>
          </a:p>
          <a:p>
            <a:endParaRPr lang="fr-FR" sz="2200" b="0" dirty="0"/>
          </a:p>
          <a:p>
            <a:r>
              <a:rPr lang="fr-FR" sz="2200" dirty="0"/>
              <a:t>Stratégies sectorielles</a:t>
            </a:r>
          </a:p>
          <a:p>
            <a:pPr marL="0" indent="0"/>
            <a:r>
              <a:rPr lang="fr-FR" sz="2200" b="0" dirty="0"/>
              <a:t>Stratégie nationale de développement ; stratégie nationale de santé ; stratégie de nutrition et d’activité physique ; stratégie de protection sociale ; concept de restauration scolaire ; programme de sécurité alimentaire  </a:t>
            </a:r>
          </a:p>
          <a:p>
            <a:endParaRPr lang="fr-FR" sz="2200" dirty="0"/>
          </a:p>
        </p:txBody>
      </p:sp>
      <p:sp>
        <p:nvSpPr>
          <p:cNvPr id="7" name="Shape 79">
            <a:extLst>
              <a:ext uri="{FF2B5EF4-FFF2-40B4-BE49-F238E27FC236}">
                <a16:creationId xmlns:a16="http://schemas.microsoft.com/office/drawing/2014/main" id="{D79058D7-5DAB-4708-80FB-0777B1C4CC9C}"/>
              </a:ext>
            </a:extLst>
          </p:cNvPr>
          <p:cNvSpPr txBox="1">
            <a:spLocks/>
          </p:cNvSpPr>
          <p:nvPr>
            <p:custDataLst>
              <p:tags r:id="rId3"/>
            </p:custDataLst>
          </p:nvPr>
        </p:nvSpPr>
        <p:spPr bwMode="auto">
          <a:xfrm>
            <a:off x="1895032" y="14760"/>
            <a:ext cx="9049636"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bodyPr>
          <a:lstStyle>
            <a:lvl1pPr lvl="0" algn="l" rtl="0" eaLnBrk="0" fontAlgn="base" hangingPunct="0">
              <a:lnSpc>
                <a:spcPct val="90000"/>
              </a:lnSpc>
              <a:spcBef>
                <a:spcPts val="0"/>
              </a:spcBef>
              <a:spcAft>
                <a:spcPts val="0"/>
              </a:spcAft>
              <a:buSzPts val="2800"/>
              <a:buNone/>
              <a:defRPr sz="4400" kern="1200">
                <a:solidFill>
                  <a:srgbClr val="6C8EAD"/>
                </a:solidFill>
                <a:latin typeface="+mj-lt"/>
                <a:ea typeface="ＭＳ Ｐゴシック" charset="0"/>
                <a:cs typeface="ＭＳ Ｐゴシック" charset="0"/>
              </a:defRPr>
            </a:lvl1pPr>
            <a:lvl2pPr lvl="1"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2pPr>
            <a:lvl3pPr lvl="2"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3pPr>
            <a:lvl4pPr lvl="3"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4pPr>
            <a:lvl5pPr lvl="4"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5pPr>
            <a:lvl6pPr marL="457200" lvl="5"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6pPr>
            <a:lvl7pPr marL="914400" lvl="6"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7pPr>
            <a:lvl8pPr marL="1371600" lvl="7"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8pPr>
            <a:lvl9pPr marL="1828800" lvl="8"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9pPr>
          </a:lstStyle>
          <a:p>
            <a:pPr algn="ctr" eaLnBrk="1" hangingPunct="1">
              <a:spcBef>
                <a:spcPct val="0"/>
              </a:spcBef>
              <a:spcAft>
                <a:spcPct val="0"/>
              </a:spcAft>
              <a:buSzTx/>
            </a:pPr>
            <a:r>
              <a:rPr lang="fr-FR" altLang="en-US" sz="2400" i="1" dirty="0">
                <a:solidFill>
                  <a:schemeClr val="accent5"/>
                </a:solidFill>
                <a:ea typeface="ＭＳ Ｐゴシック" panose="020B0600070205080204" pitchFamily="34" charset="-128"/>
              </a:rPr>
              <a:t>[EXEMPLE D’UNE APPROCHE CONSULTATIVE]</a:t>
            </a:r>
          </a:p>
        </p:txBody>
      </p:sp>
    </p:spTree>
    <p:extLst>
      <p:ext uri="{BB962C8B-B14F-4D97-AF65-F5344CB8AC3E}">
        <p14:creationId xmlns:p14="http://schemas.microsoft.com/office/powerpoint/2010/main" val="2115099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B79B8-BA0F-4AE6-9234-A4058775906C}"/>
              </a:ext>
            </a:extLst>
          </p:cNvPr>
          <p:cNvSpPr>
            <a:spLocks noGrp="1"/>
          </p:cNvSpPr>
          <p:nvPr>
            <p:ph type="title"/>
            <p:custDataLst>
              <p:tags r:id="rId1"/>
            </p:custDataLst>
          </p:nvPr>
        </p:nvSpPr>
        <p:spPr>
          <a:xfrm>
            <a:off x="1162050" y="490862"/>
            <a:ext cx="10515600" cy="1325563"/>
          </a:xfrm>
        </p:spPr>
        <p:txBody>
          <a:bodyPr/>
          <a:lstStyle/>
          <a:p>
            <a:r>
              <a:rPr lang="fr-FR" sz="4000" dirty="0"/>
              <a:t>Évolution du Cadre commun de résultats en un Plan multisectoriel de nutrition </a:t>
            </a:r>
          </a:p>
        </p:txBody>
      </p:sp>
      <p:sp>
        <p:nvSpPr>
          <p:cNvPr id="3" name="Content Placeholder 2">
            <a:extLst>
              <a:ext uri="{FF2B5EF4-FFF2-40B4-BE49-F238E27FC236}">
                <a16:creationId xmlns:a16="http://schemas.microsoft.com/office/drawing/2014/main" id="{5EC8FE2F-9962-481A-A3D0-3F23DB24FC77}"/>
              </a:ext>
            </a:extLst>
          </p:cNvPr>
          <p:cNvSpPr>
            <a:spLocks noGrp="1"/>
          </p:cNvSpPr>
          <p:nvPr>
            <p:ph idx="1"/>
            <p:custDataLst>
              <p:tags r:id="rId2"/>
            </p:custDataLst>
          </p:nvPr>
        </p:nvSpPr>
        <p:spPr>
          <a:xfrm>
            <a:off x="1162050" y="1685925"/>
            <a:ext cx="10515600" cy="5029200"/>
          </a:xfrm>
        </p:spPr>
        <p:txBody>
          <a:bodyPr/>
          <a:lstStyle/>
          <a:p>
            <a:pPr marL="0" indent="0"/>
            <a:r>
              <a:rPr lang="fr-FR" sz="2000" dirty="0"/>
              <a:t>Phase II</a:t>
            </a:r>
          </a:p>
          <a:p>
            <a:pPr marL="0" indent="0"/>
            <a:r>
              <a:rPr lang="fr-FR" sz="2000" b="0" dirty="0"/>
              <a:t>Étoffer le Cadre commun de résultats de manière à ce qu’il devienne un Plan multisectoriel de nutrition détaillé incluant :</a:t>
            </a:r>
          </a:p>
          <a:p>
            <a:pPr>
              <a:buFont typeface="+mj-lt"/>
              <a:buAutoNum type="arabicPeriod"/>
            </a:pPr>
            <a:r>
              <a:rPr lang="fr-FR" sz="2000" b="0" dirty="0"/>
              <a:t>Les groupes de travail sectoriels (c.-à-d., étoffer les résultats du Cadre commun de résultats pour faire ressortir les activités et la couverture cible, calculer le nombre de ménages, identifier le ministère/l’agence responsable, déterminer les besoins budgétaires et les plans de travail sectoriels)</a:t>
            </a:r>
          </a:p>
          <a:p>
            <a:pPr>
              <a:buFont typeface="+mj-lt"/>
              <a:buAutoNum type="arabicPeriod"/>
            </a:pPr>
            <a:r>
              <a:rPr lang="fr-FR" sz="2000" b="0" dirty="0"/>
              <a:t>Un chiffrage sectoriel, la mobilisation des ressources, le suivi et la production de rapports </a:t>
            </a:r>
          </a:p>
          <a:p>
            <a:pPr>
              <a:buFont typeface="+mj-lt"/>
              <a:buAutoNum type="arabicPeriod"/>
            </a:pPr>
            <a:r>
              <a:rPr lang="fr-FR" sz="2000" b="0" dirty="0"/>
              <a:t>Un système d’information pour recueillir des données périodiques sur les indicateurs convenus, en faire un suivi et les évaluer </a:t>
            </a:r>
          </a:p>
          <a:p>
            <a:pPr>
              <a:buFont typeface="+mj-lt"/>
              <a:buAutoNum type="arabicPeriod"/>
            </a:pPr>
            <a:r>
              <a:rPr lang="fr-FR" sz="2000" b="0" dirty="0"/>
              <a:t>Des ateliers de plaidoyer/sensibilisation sur l’approche multisectorielle de </a:t>
            </a:r>
            <a:r>
              <a:rPr lang="fr-FR" sz="2000" b="0" strike="sngStrike" dirty="0"/>
              <a:t>la</a:t>
            </a:r>
            <a:r>
              <a:rPr lang="fr-FR" sz="2000" b="0" dirty="0"/>
              <a:t> nutrition </a:t>
            </a:r>
          </a:p>
          <a:p>
            <a:pPr>
              <a:buFont typeface="+mj-lt"/>
              <a:buAutoNum type="arabicPeriod"/>
            </a:pPr>
            <a:r>
              <a:rPr lang="fr-FR" sz="2000" b="0" dirty="0"/>
              <a:t>Une évaluation des capacités et des recommandations en matière de renforcement des capacités (institutionnelles, organisationnelles, individuelles) </a:t>
            </a:r>
          </a:p>
          <a:p>
            <a:pPr>
              <a:buFont typeface="+mj-lt"/>
              <a:buAutoNum type="arabicPeriod"/>
            </a:pPr>
            <a:r>
              <a:rPr lang="fr-FR" sz="2000" b="0" dirty="0"/>
              <a:t>La gouvernance et la coordination dans le domaine de la nutrition </a:t>
            </a:r>
          </a:p>
        </p:txBody>
      </p:sp>
      <p:sp>
        <p:nvSpPr>
          <p:cNvPr id="7" name="Shape 79">
            <a:extLst>
              <a:ext uri="{FF2B5EF4-FFF2-40B4-BE49-F238E27FC236}">
                <a16:creationId xmlns:a16="http://schemas.microsoft.com/office/drawing/2014/main" id="{BC8A6FC3-8F7F-4EB1-B28C-CED7D38FB44E}"/>
              </a:ext>
            </a:extLst>
          </p:cNvPr>
          <p:cNvSpPr txBox="1">
            <a:spLocks/>
          </p:cNvSpPr>
          <p:nvPr>
            <p:custDataLst>
              <p:tags r:id="rId3"/>
            </p:custDataLst>
          </p:nvPr>
        </p:nvSpPr>
        <p:spPr bwMode="auto">
          <a:xfrm>
            <a:off x="1895032" y="14760"/>
            <a:ext cx="9049636"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bodyPr>
          <a:lstStyle>
            <a:lvl1pPr lvl="0" algn="l" rtl="0" eaLnBrk="0" fontAlgn="base" hangingPunct="0">
              <a:lnSpc>
                <a:spcPct val="90000"/>
              </a:lnSpc>
              <a:spcBef>
                <a:spcPts val="0"/>
              </a:spcBef>
              <a:spcAft>
                <a:spcPts val="0"/>
              </a:spcAft>
              <a:buSzPts val="2800"/>
              <a:buNone/>
              <a:defRPr sz="4400" kern="1200">
                <a:solidFill>
                  <a:srgbClr val="6C8EAD"/>
                </a:solidFill>
                <a:latin typeface="+mj-lt"/>
                <a:ea typeface="ＭＳ Ｐゴシック" charset="0"/>
                <a:cs typeface="ＭＳ Ｐゴシック" charset="0"/>
              </a:defRPr>
            </a:lvl1pPr>
            <a:lvl2pPr lvl="1"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2pPr>
            <a:lvl3pPr lvl="2"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3pPr>
            <a:lvl4pPr lvl="3"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4pPr>
            <a:lvl5pPr lvl="4"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5pPr>
            <a:lvl6pPr marL="457200" lvl="5"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6pPr>
            <a:lvl7pPr marL="914400" lvl="6"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7pPr>
            <a:lvl8pPr marL="1371600" lvl="7"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8pPr>
            <a:lvl9pPr marL="1828800" lvl="8"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9pPr>
          </a:lstStyle>
          <a:p>
            <a:pPr algn="ctr" eaLnBrk="1" hangingPunct="1">
              <a:spcBef>
                <a:spcPct val="0"/>
              </a:spcBef>
              <a:spcAft>
                <a:spcPct val="0"/>
              </a:spcAft>
              <a:buSzTx/>
            </a:pPr>
            <a:r>
              <a:rPr lang="fr-FR" altLang="en-US" sz="2400" i="1" dirty="0">
                <a:solidFill>
                  <a:schemeClr val="accent5"/>
                </a:solidFill>
                <a:ea typeface="ＭＳ Ｐゴシック" panose="020B0600070205080204" pitchFamily="34" charset="-128"/>
              </a:rPr>
              <a:t>[EXEMPLE D’UNE APPROCHE CONSULTATIVE]</a:t>
            </a:r>
          </a:p>
        </p:txBody>
      </p:sp>
    </p:spTree>
    <p:extLst>
      <p:ext uri="{BB962C8B-B14F-4D97-AF65-F5344CB8AC3E}">
        <p14:creationId xmlns:p14="http://schemas.microsoft.com/office/powerpoint/2010/main" val="2148267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09823C9-A084-4262-8BCE-7E6E3D1907E5}"/>
              </a:ext>
            </a:extLst>
          </p:cNvPr>
          <p:cNvPicPr>
            <a:picLocks noChangeAspect="1"/>
          </p:cNvPicPr>
          <p:nvPr>
            <p:custDataLst>
              <p:tags r:id="rId1"/>
            </p:custDataLst>
          </p:nvPr>
        </p:nvPicPr>
        <p:blipFill>
          <a:blip r:embed="rId6"/>
          <a:stretch>
            <a:fillRect/>
          </a:stretch>
        </p:blipFill>
        <p:spPr>
          <a:xfrm>
            <a:off x="2878128" y="172070"/>
            <a:ext cx="9206208" cy="6417605"/>
          </a:xfrm>
          <a:prstGeom prst="rect">
            <a:avLst/>
          </a:prstGeom>
        </p:spPr>
      </p:pic>
      <p:sp>
        <p:nvSpPr>
          <p:cNvPr id="22" name="Shape 81">
            <a:extLst>
              <a:ext uri="{FF2B5EF4-FFF2-40B4-BE49-F238E27FC236}">
                <a16:creationId xmlns:a16="http://schemas.microsoft.com/office/drawing/2014/main" id="{BEE8E8C2-A8DC-4A60-9364-F1364CE52AF9}"/>
              </a:ext>
            </a:extLst>
          </p:cNvPr>
          <p:cNvSpPr txBox="1"/>
          <p:nvPr>
            <p:custDataLst>
              <p:tags r:id="rId2"/>
            </p:custDataLst>
          </p:nvPr>
        </p:nvSpPr>
        <p:spPr>
          <a:xfrm>
            <a:off x="692440" y="4189623"/>
            <a:ext cx="2058279" cy="515277"/>
          </a:xfrm>
          <a:prstGeom prst="rect">
            <a:avLst/>
          </a:prstGeom>
          <a:noFill/>
          <a:ln>
            <a:noFill/>
          </a:ln>
        </p:spPr>
        <p:txBody>
          <a:bodyPr spcFirstLastPara="1" lIns="91425" tIns="91425" rIns="91425" bIns="91425"/>
          <a:lstStyle/>
          <a:p>
            <a:pPr fontAlgn="auto">
              <a:spcBef>
                <a:spcPts val="0"/>
              </a:spcBef>
              <a:spcAft>
                <a:spcPts val="0"/>
              </a:spcAft>
              <a:defRPr/>
            </a:pPr>
            <a:r>
              <a:rPr lang="fr-FR" sz="1100" i="1" dirty="0">
                <a:latin typeface="+mj-lt"/>
                <a:ea typeface="+mn-ea"/>
              </a:rPr>
              <a:t>Source</a:t>
            </a:r>
            <a:r>
              <a:rPr lang="fr-FR" sz="1100" dirty="0">
                <a:latin typeface="+mj-lt"/>
                <a:ea typeface="+mn-ea"/>
              </a:rPr>
              <a:t> : </a:t>
            </a:r>
            <a:r>
              <a:rPr lang="fr-FR" sz="1100" dirty="0">
                <a:solidFill>
                  <a:srgbClr val="000000"/>
                </a:solidFill>
                <a:latin typeface="+mn-lt"/>
                <a:ea typeface="Arial"/>
                <a:cs typeface="Arial"/>
                <a:sym typeface="Arial"/>
              </a:rPr>
              <a:t>Ministère yéménite de la Planification et de la Coopération internationale, Secrétariat du Mouvement SUN, UNICEF et MQSUN+. </a:t>
            </a:r>
            <a:r>
              <a:rPr lang="fr-FR" sz="1100" i="1" dirty="0">
                <a:solidFill>
                  <a:srgbClr val="000000"/>
                </a:solidFill>
                <a:latin typeface="+mn-lt"/>
                <a:ea typeface="Arial"/>
                <a:cs typeface="Arial"/>
                <a:sym typeface="Arial"/>
              </a:rPr>
              <a:t>Plan d’action multisectoriel 2020–2023</a:t>
            </a:r>
            <a:r>
              <a:rPr lang="fr-FR" sz="1100" dirty="0">
                <a:solidFill>
                  <a:srgbClr val="000000"/>
                </a:solidFill>
                <a:latin typeface="+mn-lt"/>
                <a:ea typeface="Arial"/>
                <a:cs typeface="Arial"/>
                <a:sym typeface="Arial"/>
              </a:rPr>
              <a:t> </a:t>
            </a:r>
            <a:r>
              <a:rPr lang="fr-FR" sz="1100" i="1" dirty="0">
                <a:solidFill>
                  <a:srgbClr val="000000"/>
                </a:solidFill>
                <a:latin typeface="+mn-lt"/>
                <a:ea typeface="Arial"/>
                <a:cs typeface="Arial"/>
                <a:sym typeface="Arial"/>
              </a:rPr>
              <a:t>pour la nutrition du Yémen</a:t>
            </a:r>
            <a:r>
              <a:rPr lang="fr-FR" sz="1100" dirty="0">
                <a:solidFill>
                  <a:srgbClr val="000000"/>
                </a:solidFill>
                <a:latin typeface="+mn-lt"/>
                <a:ea typeface="Arial"/>
                <a:cs typeface="Arial"/>
                <a:sym typeface="Arial"/>
              </a:rPr>
              <a:t> Sana’a : République du Yémen ; 2020. </a:t>
            </a:r>
            <a:r>
              <a:rPr lang="fr-FR" sz="1100" dirty="0">
                <a:solidFill>
                  <a:srgbClr val="000000"/>
                </a:solidFill>
                <a:latin typeface="+mn-lt"/>
                <a:ea typeface="Arial"/>
                <a:cs typeface="Arial"/>
                <a:sym typeface="Arial"/>
                <a:hlinkClick r:id="rId7"/>
              </a:rPr>
              <a:t>https://mqsunplus.path.org/wp-content/uploads/2020/08/Yemen-MSNAP-FINAL_29April2020.pdf</a:t>
            </a:r>
            <a:r>
              <a:rPr lang="fr-FR" sz="1100" dirty="0">
                <a:solidFill>
                  <a:srgbClr val="000000"/>
                </a:solidFill>
                <a:latin typeface="+mn-lt"/>
                <a:ea typeface="Arial"/>
                <a:cs typeface="Arial"/>
                <a:sym typeface="Arial"/>
              </a:rPr>
              <a:t>.  </a:t>
            </a:r>
          </a:p>
        </p:txBody>
      </p:sp>
      <p:sp>
        <p:nvSpPr>
          <p:cNvPr id="2" name="Title 1">
            <a:extLst>
              <a:ext uri="{FF2B5EF4-FFF2-40B4-BE49-F238E27FC236}">
                <a16:creationId xmlns:a16="http://schemas.microsoft.com/office/drawing/2014/main" id="{358234D9-9D9A-4E5D-82D6-EBE45A7D2082}"/>
              </a:ext>
            </a:extLst>
          </p:cNvPr>
          <p:cNvSpPr>
            <a:spLocks noGrp="1"/>
          </p:cNvSpPr>
          <p:nvPr>
            <p:ph type="title"/>
            <p:custDataLst>
              <p:tags r:id="rId3"/>
            </p:custDataLst>
          </p:nvPr>
        </p:nvSpPr>
        <p:spPr>
          <a:xfrm>
            <a:off x="819849" y="1554268"/>
            <a:ext cx="2332425" cy="846984"/>
          </a:xfrm>
        </p:spPr>
        <p:txBody>
          <a:bodyPr/>
          <a:lstStyle/>
          <a:p>
            <a:r>
              <a:rPr lang="fr-FR" sz="3500" dirty="0"/>
              <a:t>Exemple de Cadre commun de résultats : </a:t>
            </a:r>
            <a:r>
              <a:rPr lang="fr-FR" sz="3500" dirty="0">
                <a:solidFill>
                  <a:schemeClr val="accent5"/>
                </a:solidFill>
              </a:rPr>
              <a:t>Yémen</a:t>
            </a:r>
            <a:endParaRPr lang="fr-FR" sz="3500" dirty="0"/>
          </a:p>
        </p:txBody>
      </p:sp>
    </p:spTree>
    <p:extLst>
      <p:ext uri="{BB962C8B-B14F-4D97-AF65-F5344CB8AC3E}">
        <p14:creationId xmlns:p14="http://schemas.microsoft.com/office/powerpoint/2010/main" val="402180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a:extLst>
              <a:ext uri="{FF2B5EF4-FFF2-40B4-BE49-F238E27FC236}">
                <a16:creationId xmlns:a16="http://schemas.microsoft.com/office/drawing/2014/main" id="{7F90BF03-FE91-BE4C-94C7-4285D3FBB5D1}"/>
              </a:ext>
            </a:extLst>
          </p:cNvPr>
          <p:cNvSpPr>
            <a:spLocks noGrp="1"/>
          </p:cNvSpPr>
          <p:nvPr>
            <p:ph type="title"/>
            <p:custDataLst>
              <p:tags r:id="rId1"/>
            </p:custDataLst>
          </p:nvPr>
        </p:nvSpPr>
        <p:spPr>
          <a:xfrm>
            <a:off x="1053887" y="190818"/>
            <a:ext cx="10452312" cy="1325563"/>
          </a:xfrm>
        </p:spPr>
        <p:txBody>
          <a:bodyPr/>
          <a:lstStyle/>
          <a:p>
            <a:pPr eaLnBrk="1" hangingPunct="1"/>
            <a:r>
              <a:rPr lang="fr-FR" altLang="en-US" b="1" dirty="0">
                <a:ea typeface="ＭＳ Ｐゴシック" panose="020B0600070205080204" pitchFamily="34" charset="-128"/>
              </a:rPr>
              <a:t>Buts et objectifs</a:t>
            </a:r>
          </a:p>
        </p:txBody>
      </p:sp>
      <p:sp>
        <p:nvSpPr>
          <p:cNvPr id="5" name="Content Placeholder 1">
            <a:extLst>
              <a:ext uri="{FF2B5EF4-FFF2-40B4-BE49-F238E27FC236}">
                <a16:creationId xmlns:a16="http://schemas.microsoft.com/office/drawing/2014/main" id="{27CF1DCE-F1BE-CF45-BC4E-27B7C84A683C}"/>
              </a:ext>
            </a:extLst>
          </p:cNvPr>
          <p:cNvSpPr txBox="1">
            <a:spLocks/>
          </p:cNvSpPr>
          <p:nvPr>
            <p:custDataLst>
              <p:tags r:id="rId2"/>
            </p:custDataLst>
          </p:nvPr>
        </p:nvSpPr>
        <p:spPr>
          <a:xfrm>
            <a:off x="1053886" y="1301859"/>
            <a:ext cx="11138114" cy="5509647"/>
          </a:xfrm>
          <a:prstGeom prst="rect">
            <a:avLst/>
          </a:prstGeom>
        </p:spPr>
        <p:txBody>
          <a:bodyPr/>
          <a:lstStyle>
            <a:lvl1pPr defTabSz="457200" eaLnBrk="0" hangingPunct="0">
              <a:defRPr sz="2400">
                <a:solidFill>
                  <a:schemeClr val="tx1"/>
                </a:solidFill>
                <a:latin typeface="NewsGoth BdXCn BT" charset="0"/>
                <a:ea typeface="ＭＳ Ｐゴシック" panose="020B0600070205080204" pitchFamily="34" charset="-128"/>
              </a:defRPr>
            </a:lvl1pPr>
            <a:lvl2pPr marL="742950" indent="-285750" defTabSz="457200" eaLnBrk="0" hangingPunct="0">
              <a:defRPr sz="2400">
                <a:solidFill>
                  <a:schemeClr val="tx1"/>
                </a:solidFill>
                <a:latin typeface="NewsGoth BdXCn BT" charset="0"/>
                <a:ea typeface="ＭＳ Ｐゴシック" panose="020B0600070205080204" pitchFamily="34" charset="-128"/>
              </a:defRPr>
            </a:lvl2pPr>
            <a:lvl3pPr marL="1143000" indent="-228600" defTabSz="457200" eaLnBrk="0" hangingPunct="0">
              <a:defRPr sz="2400">
                <a:solidFill>
                  <a:schemeClr val="tx1"/>
                </a:solidFill>
                <a:latin typeface="NewsGoth BdXCn BT" charset="0"/>
                <a:ea typeface="ＭＳ Ｐゴシック" panose="020B0600070205080204" pitchFamily="34" charset="-128"/>
              </a:defRPr>
            </a:lvl3pPr>
            <a:lvl4pPr marL="1600200" indent="-228600" defTabSz="457200" eaLnBrk="0" hangingPunct="0">
              <a:defRPr sz="2400">
                <a:solidFill>
                  <a:schemeClr val="tx1"/>
                </a:solidFill>
                <a:latin typeface="NewsGoth BdXCn BT" charset="0"/>
                <a:ea typeface="ＭＳ Ｐゴシック" panose="020B0600070205080204" pitchFamily="34" charset="-128"/>
              </a:defRPr>
            </a:lvl4pPr>
            <a:lvl5pPr marL="2057400" indent="-228600" defTabSz="457200" eaLnBrk="0" hangingPunct="0">
              <a:defRPr sz="2400">
                <a:solidFill>
                  <a:schemeClr val="tx1"/>
                </a:solidFill>
                <a:latin typeface="NewsGoth BdXCn BT"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eaLnBrk="1" hangingPunct="1">
              <a:spcBef>
                <a:spcPct val="20000"/>
              </a:spcBef>
              <a:spcAft>
                <a:spcPts val="1200"/>
              </a:spcAft>
              <a:buFont typeface="Arial" panose="020B0604020202020204" pitchFamily="34" charset="0"/>
              <a:buNone/>
            </a:pPr>
            <a:r>
              <a:rPr lang="fr-FR" altLang="en-US" sz="1800" b="1" dirty="0">
                <a:solidFill>
                  <a:schemeClr val="accent5"/>
                </a:solidFill>
                <a:latin typeface="+mn-lt"/>
              </a:rPr>
              <a:t>But global : </a:t>
            </a:r>
            <a:r>
              <a:rPr lang="fr-FR" altLang="en-US" sz="1800" dirty="0">
                <a:latin typeface="+mn-lt"/>
              </a:rPr>
              <a:t>Réduire la malnutrition sous toutes ses formes au Yémen</a:t>
            </a:r>
            <a:endParaRPr lang="fr-FR" altLang="en-US" sz="1800" b="1" dirty="0">
              <a:latin typeface="+mn-lt"/>
            </a:endParaRPr>
          </a:p>
          <a:p>
            <a:pPr eaLnBrk="1" hangingPunct="1">
              <a:spcBef>
                <a:spcPct val="20000"/>
              </a:spcBef>
              <a:buFont typeface="Arial" panose="020B0604020202020204" pitchFamily="34" charset="0"/>
              <a:buNone/>
            </a:pPr>
            <a:r>
              <a:rPr lang="fr-FR" altLang="en-US" sz="1800" b="1" dirty="0">
                <a:solidFill>
                  <a:schemeClr val="accent5"/>
                </a:solidFill>
                <a:latin typeface="+mn-lt"/>
              </a:rPr>
              <a:t>Domaines prioritaires : </a:t>
            </a:r>
          </a:p>
          <a:p>
            <a:pPr marL="342900" indent="-342900" eaLnBrk="1" hangingPunct="1">
              <a:spcBef>
                <a:spcPct val="20000"/>
              </a:spcBef>
              <a:buFont typeface="Arial" panose="020B0604020202020204" pitchFamily="34" charset="0"/>
              <a:buChar char="•"/>
            </a:pPr>
            <a:r>
              <a:rPr lang="fr-FR" altLang="en-US" sz="1600" dirty="0">
                <a:latin typeface="+mn-lt"/>
              </a:rPr>
              <a:t>Accroître l’accessibilité et l’utilisation des services essentiels de santé et de nutrition pour les mères et les enfants</a:t>
            </a:r>
            <a:r>
              <a:rPr lang="fr-FR" sz="1600" dirty="0">
                <a:latin typeface="+mn-lt"/>
              </a:rPr>
              <a:t> </a:t>
            </a:r>
          </a:p>
          <a:p>
            <a:pPr marL="342900" indent="-342900" eaLnBrk="1" hangingPunct="1">
              <a:spcBef>
                <a:spcPct val="20000"/>
              </a:spcBef>
              <a:buFont typeface="Arial" panose="020B0604020202020204" pitchFamily="34" charset="0"/>
              <a:buChar char="•"/>
            </a:pPr>
            <a:r>
              <a:rPr lang="fr-FR" altLang="en-US" sz="1600" dirty="0">
                <a:latin typeface="+mn-lt"/>
              </a:rPr>
              <a:t>Augmenter le nombre d’activités sensibles à la nutrition et renforcer la collaboration entre les secteurs pertinents</a:t>
            </a:r>
          </a:p>
          <a:p>
            <a:pPr marL="342900" indent="-342900" eaLnBrk="1" hangingPunct="1">
              <a:spcBef>
                <a:spcPts val="432"/>
              </a:spcBef>
              <a:spcAft>
                <a:spcPts val="1200"/>
              </a:spcAft>
              <a:buFont typeface="Arial" panose="020B0604020202020204" pitchFamily="34" charset="0"/>
              <a:buChar char="•"/>
            </a:pPr>
            <a:r>
              <a:rPr lang="fr-FR" altLang="en-US" sz="1600" dirty="0">
                <a:latin typeface="+mn-lt"/>
              </a:rPr>
              <a:t>Renforcer le leadership du gouvernement, les politiques nationales et les capacités étatiques</a:t>
            </a:r>
          </a:p>
          <a:p>
            <a:pPr eaLnBrk="1" hangingPunct="1">
              <a:spcBef>
                <a:spcPct val="20000"/>
              </a:spcBef>
              <a:buFont typeface="Arial" panose="020B0604020202020204" pitchFamily="34" charset="0"/>
              <a:buNone/>
            </a:pPr>
            <a:r>
              <a:rPr lang="fr-FR" altLang="en-US" sz="1800" b="1" dirty="0">
                <a:solidFill>
                  <a:schemeClr val="accent5"/>
                </a:solidFill>
                <a:latin typeface="+mn-lt"/>
              </a:rPr>
              <a:t>Objectifs stratégiques :</a:t>
            </a:r>
            <a:endParaRPr lang="fr-FR" altLang="en-US" sz="1800" dirty="0">
              <a:solidFill>
                <a:schemeClr val="accent5"/>
              </a:solidFill>
              <a:latin typeface="+mn-lt"/>
            </a:endParaRPr>
          </a:p>
          <a:p>
            <a:pPr marL="342900" indent="-342900" eaLnBrk="1" hangingPunct="1">
              <a:spcBef>
                <a:spcPct val="20000"/>
              </a:spcBef>
              <a:buFont typeface="Arial" panose="020B0604020202020204" pitchFamily="34" charset="0"/>
              <a:buChar char="•"/>
            </a:pPr>
            <a:r>
              <a:rPr lang="fr-FR" altLang="en-US" sz="1600" dirty="0">
                <a:latin typeface="+mn-lt"/>
              </a:rPr>
              <a:t>Amélioration des pratiques d’alimentation des bébés et des jeunes enfants</a:t>
            </a:r>
          </a:p>
          <a:p>
            <a:pPr marL="342900" indent="-342900" eaLnBrk="1" hangingPunct="1">
              <a:spcBef>
                <a:spcPct val="20000"/>
              </a:spcBef>
              <a:buFont typeface="Arial" panose="020B0604020202020204" pitchFamily="34" charset="0"/>
              <a:buChar char="•"/>
            </a:pPr>
            <a:r>
              <a:rPr lang="fr-FR" altLang="en-US" sz="1600" dirty="0">
                <a:latin typeface="+mn-lt"/>
              </a:rPr>
              <a:t>Renforcement de la qualité et de la portée des services spécifiques à la nutrition</a:t>
            </a:r>
          </a:p>
          <a:p>
            <a:pPr marL="342900" indent="-342900" eaLnBrk="1" hangingPunct="1">
              <a:spcBef>
                <a:spcPct val="20000"/>
              </a:spcBef>
              <a:buFont typeface="Arial" panose="020B0604020202020204" pitchFamily="34" charset="0"/>
              <a:buChar char="•"/>
            </a:pPr>
            <a:r>
              <a:rPr lang="fr-FR" altLang="en-US" sz="1600" dirty="0">
                <a:latin typeface="+mn-lt"/>
              </a:rPr>
              <a:t>Hausse de la qualité et de la quantité des services de santé disponibles liés à la nutrition</a:t>
            </a:r>
          </a:p>
          <a:p>
            <a:pPr marL="342900" indent="-342900" eaLnBrk="1" hangingPunct="1">
              <a:spcBef>
                <a:spcPct val="20000"/>
              </a:spcBef>
              <a:buFont typeface="Arial" panose="020B0604020202020204" pitchFamily="34" charset="0"/>
              <a:buChar char="•"/>
            </a:pPr>
            <a:r>
              <a:rPr lang="fr-FR" altLang="en-US" sz="1600" dirty="0">
                <a:latin typeface="+mn-lt"/>
              </a:rPr>
              <a:t>Accroissement de la productivité agricole, des revenus associés, et de la quantité/qualité des aliments consommés</a:t>
            </a:r>
          </a:p>
          <a:p>
            <a:pPr marL="342900" indent="-342900" eaLnBrk="1" hangingPunct="1">
              <a:spcBef>
                <a:spcPct val="20000"/>
              </a:spcBef>
              <a:buFont typeface="Arial" panose="020B0604020202020204" pitchFamily="34" charset="0"/>
              <a:buChar char="•"/>
            </a:pPr>
            <a:r>
              <a:rPr lang="fr-FR" altLang="en-US" sz="1600" dirty="0">
                <a:latin typeface="+mn-lt"/>
              </a:rPr>
              <a:t>Augmentation des captures, de la transformation, de la conservation et de la consommation de poisson</a:t>
            </a:r>
          </a:p>
          <a:p>
            <a:pPr marL="342900" indent="-342900" eaLnBrk="1" hangingPunct="1">
              <a:spcBef>
                <a:spcPct val="20000"/>
              </a:spcBef>
              <a:buFont typeface="Arial" panose="020B0604020202020204" pitchFamily="34" charset="0"/>
              <a:buChar char="•"/>
            </a:pPr>
            <a:r>
              <a:rPr lang="fr-FR" altLang="en-US" sz="1600" dirty="0">
                <a:latin typeface="+mn-lt"/>
              </a:rPr>
              <a:t>Amélioration de l’accès à l’eau, à l’assainissement et à l’hygiène ; environnements propres ; et pratiques hygiéniques</a:t>
            </a:r>
          </a:p>
          <a:p>
            <a:pPr marL="342900" indent="-342900" eaLnBrk="1" hangingPunct="1">
              <a:spcBef>
                <a:spcPct val="20000"/>
              </a:spcBef>
              <a:buFont typeface="Arial" panose="020B0604020202020204" pitchFamily="34" charset="0"/>
              <a:buChar char="•"/>
            </a:pPr>
            <a:r>
              <a:rPr lang="fr-FR" altLang="en-US" sz="1600" dirty="0">
                <a:latin typeface="+mn-lt"/>
              </a:rPr>
              <a:t>Soutien à une nutrition de qualité grâce aux interventions en milieu scolaire</a:t>
            </a:r>
          </a:p>
          <a:p>
            <a:pPr marL="342900" indent="-342900" eaLnBrk="1" hangingPunct="1">
              <a:spcBef>
                <a:spcPct val="20000"/>
              </a:spcBef>
              <a:buFont typeface="Arial" panose="020B0604020202020204" pitchFamily="34" charset="0"/>
              <a:buChar char="•"/>
            </a:pPr>
            <a:r>
              <a:rPr lang="fr-FR" altLang="en-US" sz="1600" dirty="0">
                <a:latin typeface="+mn-lt"/>
              </a:rPr>
              <a:t>Renforcement des structures et des mécanismes institutionnels favorables à la nutrition </a:t>
            </a:r>
          </a:p>
          <a:p>
            <a:pPr marL="342900" indent="-342900" eaLnBrk="1" hangingPunct="1">
              <a:spcBef>
                <a:spcPct val="20000"/>
              </a:spcBef>
              <a:buFont typeface="Arial" panose="020B0604020202020204" pitchFamily="34" charset="0"/>
              <a:buChar char="•"/>
            </a:pPr>
            <a:r>
              <a:rPr lang="fr-FR" altLang="en-US" sz="1600" dirty="0">
                <a:latin typeface="+mn-lt"/>
              </a:rPr>
              <a:t>Renforcement de l’environnement politique et législatif favorable à la nutrition</a:t>
            </a:r>
          </a:p>
        </p:txBody>
      </p:sp>
      <p:sp>
        <p:nvSpPr>
          <p:cNvPr id="3" name="Shape 79">
            <a:extLst>
              <a:ext uri="{FF2B5EF4-FFF2-40B4-BE49-F238E27FC236}">
                <a16:creationId xmlns:a16="http://schemas.microsoft.com/office/drawing/2014/main" id="{E3AD5851-7938-4F46-891A-1C227FE9D0F1}"/>
              </a:ext>
            </a:extLst>
          </p:cNvPr>
          <p:cNvSpPr txBox="1">
            <a:spLocks/>
          </p:cNvSpPr>
          <p:nvPr>
            <p:custDataLst>
              <p:tags r:id="rId3"/>
            </p:custDataLst>
          </p:nvPr>
        </p:nvSpPr>
        <p:spPr bwMode="auto">
          <a:xfrm>
            <a:off x="1895032" y="14760"/>
            <a:ext cx="9049636"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bodyPr>
          <a:lstStyle>
            <a:lvl1pPr lvl="0" algn="l" rtl="0" eaLnBrk="0" fontAlgn="base" hangingPunct="0">
              <a:lnSpc>
                <a:spcPct val="90000"/>
              </a:lnSpc>
              <a:spcBef>
                <a:spcPts val="0"/>
              </a:spcBef>
              <a:spcAft>
                <a:spcPts val="0"/>
              </a:spcAft>
              <a:buSzPts val="2800"/>
              <a:buNone/>
              <a:defRPr sz="4400" kern="1200">
                <a:solidFill>
                  <a:srgbClr val="6C8EAD"/>
                </a:solidFill>
                <a:latin typeface="+mj-lt"/>
                <a:ea typeface="ＭＳ Ｐゴシック" charset="0"/>
                <a:cs typeface="ＭＳ Ｐゴシック" charset="0"/>
              </a:defRPr>
            </a:lvl1pPr>
            <a:lvl2pPr lvl="1"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2pPr>
            <a:lvl3pPr lvl="2"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3pPr>
            <a:lvl4pPr lvl="3"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4pPr>
            <a:lvl5pPr lvl="4" algn="l" rtl="0" eaLnBrk="0" fontAlgn="base" hangingPunct="0">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5pPr>
            <a:lvl6pPr marL="457200" lvl="5"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6pPr>
            <a:lvl7pPr marL="914400" lvl="6"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7pPr>
            <a:lvl8pPr marL="1371600" lvl="7"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8pPr>
            <a:lvl9pPr marL="1828800" lvl="8" algn="l" rtl="0" fontAlgn="base">
              <a:lnSpc>
                <a:spcPct val="90000"/>
              </a:lnSpc>
              <a:spcBef>
                <a:spcPts val="0"/>
              </a:spcBef>
              <a:spcAft>
                <a:spcPts val="0"/>
              </a:spcAft>
              <a:buSzPts val="2800"/>
              <a:buNone/>
              <a:defRPr sz="4400">
                <a:solidFill>
                  <a:srgbClr val="6C8EAD"/>
                </a:solidFill>
                <a:latin typeface="NewsGoth BdXCn BT" charset="0"/>
                <a:ea typeface="ＭＳ Ｐゴシック" charset="0"/>
                <a:cs typeface="ＭＳ Ｐゴシック" charset="0"/>
              </a:defRPr>
            </a:lvl9pPr>
          </a:lstStyle>
          <a:p>
            <a:pPr algn="ctr" eaLnBrk="1" hangingPunct="1">
              <a:spcBef>
                <a:spcPct val="0"/>
              </a:spcBef>
              <a:spcAft>
                <a:spcPct val="0"/>
              </a:spcAft>
              <a:buSzTx/>
            </a:pPr>
            <a:r>
              <a:rPr lang="fr-FR" altLang="en-US" sz="2400" i="1" dirty="0">
                <a:solidFill>
                  <a:schemeClr val="accent5"/>
                </a:solidFill>
                <a:ea typeface="ＭＳ Ｐゴシック" panose="020B0600070205080204" pitchFamily="34" charset="-128"/>
              </a:rPr>
              <a:t>[EXEMPLE D’UN CADRE COMMUN DE RÉSULTATS]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61F5-3834-444F-95F9-C0E1EAF1BC4D}"/>
              </a:ext>
            </a:extLst>
          </p:cNvPr>
          <p:cNvSpPr>
            <a:spLocks noGrp="1"/>
          </p:cNvSpPr>
          <p:nvPr>
            <p:ph type="title"/>
            <p:custDataLst>
              <p:tags r:id="rId1"/>
            </p:custDataLst>
          </p:nvPr>
        </p:nvSpPr>
        <p:spPr/>
        <p:txBody>
          <a:bodyPr/>
          <a:lstStyle/>
          <a:p>
            <a:r>
              <a:rPr lang="fr-FR" sz="4000" dirty="0"/>
              <a:t>Enseignements tirés des processus réussis de planification multisectorielle pour la nutrition</a:t>
            </a:r>
          </a:p>
        </p:txBody>
      </p:sp>
      <p:sp>
        <p:nvSpPr>
          <p:cNvPr id="3" name="Content Placeholder 2">
            <a:extLst>
              <a:ext uri="{FF2B5EF4-FFF2-40B4-BE49-F238E27FC236}">
                <a16:creationId xmlns:a16="http://schemas.microsoft.com/office/drawing/2014/main" id="{09E6E475-80BB-4C7F-9476-DC5111D7635A}"/>
              </a:ext>
            </a:extLst>
          </p:cNvPr>
          <p:cNvSpPr>
            <a:spLocks noGrp="1"/>
          </p:cNvSpPr>
          <p:nvPr>
            <p:ph idx="1"/>
            <p:custDataLst>
              <p:tags r:id="rId2"/>
            </p:custDataLst>
          </p:nvPr>
        </p:nvSpPr>
        <p:spPr>
          <a:xfrm>
            <a:off x="1162050" y="1769547"/>
            <a:ext cx="10515600" cy="4766114"/>
          </a:xfrm>
        </p:spPr>
        <p:txBody>
          <a:bodyPr/>
          <a:lstStyle/>
          <a:p>
            <a:pPr>
              <a:buFont typeface="Arial" panose="020B0604020202020204" pitchFamily="34" charset="0"/>
              <a:buChar char="•"/>
            </a:pPr>
            <a:r>
              <a:rPr lang="fr-FR" sz="1800" dirty="0"/>
              <a:t>Vision/objectif</a:t>
            </a:r>
            <a:r>
              <a:rPr lang="fr-FR" sz="1800" b="0" dirty="0"/>
              <a:t> : Décrire explicitement la nature du problème à résoudre et la justification de la mise à l’échelle pour y faire face de manière plus efficace et plus complète.</a:t>
            </a:r>
          </a:p>
          <a:p>
            <a:pPr>
              <a:buFont typeface="Arial" panose="020B0604020202020204" pitchFamily="34" charset="0"/>
              <a:buChar char="•"/>
            </a:pPr>
            <a:r>
              <a:rPr lang="fr-FR" sz="1800" dirty="0"/>
              <a:t>Que faut-il mettre à l’échelle ?</a:t>
            </a:r>
            <a:r>
              <a:rPr lang="fr-FR" sz="1800" b="0" dirty="0"/>
              <a:t> : Adopter des définitions cohérentes et une approche multidimensionnelle du problème. </a:t>
            </a:r>
          </a:p>
          <a:p>
            <a:pPr>
              <a:buFont typeface="Arial" panose="020B0604020202020204" pitchFamily="34" charset="0"/>
              <a:buChar char="•"/>
            </a:pPr>
            <a:r>
              <a:rPr lang="fr-FR" sz="1800" dirty="0"/>
              <a:t>Contexte/environnement habilitant</a:t>
            </a:r>
            <a:r>
              <a:rPr lang="fr-FR" sz="1800" b="0" dirty="0"/>
              <a:t> : Comprendre de quelle manière l’environnement contextuel façonne ce qui peut/doit être fait – et surtout la manière dont le contexte peut changer.  </a:t>
            </a:r>
          </a:p>
          <a:p>
            <a:pPr>
              <a:buFont typeface="Arial" panose="020B0604020202020204" pitchFamily="34" charset="0"/>
              <a:buChar char="•"/>
            </a:pPr>
            <a:r>
              <a:rPr lang="fr-FR" sz="1800" dirty="0"/>
              <a:t>Leviers et barrières </a:t>
            </a:r>
            <a:r>
              <a:rPr lang="fr-FR" sz="1800" b="0" dirty="0"/>
              <a:t>: Reconnaître le rôle des responsables/ambassadeurs/appropriation et incitations à l’échelle du système. </a:t>
            </a:r>
          </a:p>
          <a:p>
            <a:pPr>
              <a:buFont typeface="Arial" panose="020B0604020202020204" pitchFamily="34" charset="0"/>
              <a:buChar char="•"/>
            </a:pPr>
            <a:r>
              <a:rPr lang="fr-FR" sz="1800" dirty="0"/>
              <a:t>Parcours de stratégies/processus de mise à l’échelle</a:t>
            </a:r>
            <a:r>
              <a:rPr lang="fr-FR" sz="1800" b="0" dirty="0"/>
              <a:t> : Choisir des stratégies et des parcours de mise à l’échelle adaptés au contexte. </a:t>
            </a:r>
          </a:p>
          <a:p>
            <a:pPr>
              <a:buFont typeface="Arial" panose="020B0604020202020204" pitchFamily="34" charset="0"/>
              <a:buChar char="•"/>
            </a:pPr>
            <a:r>
              <a:rPr lang="fr-FR" sz="1800" dirty="0"/>
              <a:t>Capacités</a:t>
            </a:r>
            <a:r>
              <a:rPr lang="fr-FR" sz="1800" b="0" dirty="0"/>
              <a:t> : Se concentrer sur le renforcement des capacités opérationnelles et stratégiques. </a:t>
            </a:r>
          </a:p>
          <a:p>
            <a:pPr>
              <a:buFont typeface="Arial" panose="020B0604020202020204" pitchFamily="34" charset="0"/>
              <a:buChar char="•"/>
            </a:pPr>
            <a:r>
              <a:rPr lang="fr-FR" sz="1800" dirty="0"/>
              <a:t>Gouvernance</a:t>
            </a:r>
            <a:r>
              <a:rPr lang="fr-FR" sz="1800" b="0" dirty="0"/>
              <a:t> : Maintenir une cohérence verticale et horizontale. </a:t>
            </a:r>
          </a:p>
          <a:p>
            <a:pPr>
              <a:buFont typeface="Arial" panose="020B0604020202020204" pitchFamily="34" charset="0"/>
              <a:buChar char="•"/>
            </a:pPr>
            <a:r>
              <a:rPr lang="fr-FR" sz="1800" dirty="0"/>
              <a:t>Financement</a:t>
            </a:r>
            <a:r>
              <a:rPr lang="fr-FR" sz="1800" b="0" dirty="0"/>
              <a:t> : Comprendre le financement impliqué dans le chiffrage des interventions, la création d’environnements favorables et le renforcement des capacités pour le suivi, l’évaluation, la redevabilité et l’apprentissage (MEAL). </a:t>
            </a:r>
          </a:p>
          <a:p>
            <a:pPr>
              <a:buFont typeface="Arial" panose="020B0604020202020204" pitchFamily="34" charset="0"/>
              <a:buChar char="•"/>
            </a:pPr>
            <a:r>
              <a:rPr lang="fr-FR" sz="1800" dirty="0"/>
              <a:t>MEAL</a:t>
            </a:r>
            <a:r>
              <a:rPr lang="fr-FR" sz="1800" b="0" dirty="0"/>
              <a:t> : Reconnaître l’importance d’intégrer les mécanismes de MEAL. </a:t>
            </a:r>
          </a:p>
          <a:p>
            <a:endParaRPr lang="fr-FR" sz="1800" b="0" dirty="0"/>
          </a:p>
        </p:txBody>
      </p:sp>
    </p:spTree>
    <p:extLst>
      <p:ext uri="{BB962C8B-B14F-4D97-AF65-F5344CB8AC3E}">
        <p14:creationId xmlns:p14="http://schemas.microsoft.com/office/powerpoint/2010/main" val="27618730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710E-C1D7-4DBE-9A58-DD85628F7C6A}"/>
              </a:ext>
            </a:extLst>
          </p:cNvPr>
          <p:cNvSpPr>
            <a:spLocks noGrp="1"/>
          </p:cNvSpPr>
          <p:nvPr>
            <p:ph type="title"/>
            <p:custDataLst>
              <p:tags r:id="rId1"/>
            </p:custDataLst>
          </p:nvPr>
        </p:nvSpPr>
        <p:spPr>
          <a:xfrm>
            <a:off x="1118755" y="2766218"/>
            <a:ext cx="10515600" cy="1325563"/>
          </a:xfrm>
        </p:spPr>
        <p:txBody>
          <a:bodyPr/>
          <a:lstStyle/>
          <a:p>
            <a:pPr algn="ctr"/>
            <a:r>
              <a:rPr lang="fr-FR" dirty="0"/>
              <a:t>Le processus d’élaboration d’un plan multisectoriel de nutrition</a:t>
            </a:r>
          </a:p>
        </p:txBody>
      </p:sp>
    </p:spTree>
    <p:extLst>
      <p:ext uri="{BB962C8B-B14F-4D97-AF65-F5344CB8AC3E}">
        <p14:creationId xmlns:p14="http://schemas.microsoft.com/office/powerpoint/2010/main" val="1736703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8F2DC-21A0-4445-88E0-31B42A0A2D82}"/>
              </a:ext>
            </a:extLst>
          </p:cNvPr>
          <p:cNvSpPr>
            <a:spLocks noGrp="1"/>
          </p:cNvSpPr>
          <p:nvPr>
            <p:ph type="title"/>
            <p:custDataLst>
              <p:tags r:id="rId1"/>
            </p:custDataLst>
          </p:nvPr>
        </p:nvSpPr>
        <p:spPr>
          <a:xfrm>
            <a:off x="1162050" y="311486"/>
            <a:ext cx="10515600" cy="1900087"/>
          </a:xfrm>
        </p:spPr>
        <p:txBody>
          <a:bodyPr/>
          <a:lstStyle/>
          <a:p>
            <a:r>
              <a:rPr lang="fr-FR" sz="4000" dirty="0"/>
              <a:t>Le processus – </a:t>
            </a:r>
            <a:r>
              <a:rPr lang="en-US" sz="4000" dirty="0"/>
              <a:t>
</a:t>
            </a:r>
            <a:r>
              <a:rPr lang="fr-FR" sz="4000" dirty="0"/>
              <a:t>en s’appuyant sur la boîte à outils </a:t>
            </a:r>
            <a:r>
              <a:rPr lang="fr-FR" sz="4000" dirty="0">
                <a:solidFill>
                  <a:schemeClr val="accent5"/>
                </a:solidFill>
              </a:rPr>
              <a:t>MQSUN</a:t>
            </a:r>
            <a:r>
              <a:rPr lang="fr-FR" sz="4000" baseline="30000" dirty="0">
                <a:solidFill>
                  <a:schemeClr val="accent5"/>
                </a:solidFill>
              </a:rPr>
              <a:t>+</a:t>
            </a:r>
            <a:r>
              <a:rPr lang="fr-FR" sz="4000" dirty="0">
                <a:solidFill>
                  <a:schemeClr val="accent5"/>
                </a:solidFill>
              </a:rPr>
              <a:t> pour la planification multisectorielle de la nutrition </a:t>
            </a:r>
          </a:p>
        </p:txBody>
      </p:sp>
      <p:sp>
        <p:nvSpPr>
          <p:cNvPr id="3" name="Content Placeholder 2">
            <a:extLst>
              <a:ext uri="{FF2B5EF4-FFF2-40B4-BE49-F238E27FC236}">
                <a16:creationId xmlns:a16="http://schemas.microsoft.com/office/drawing/2014/main" id="{40383D82-95F0-49EA-868A-D952E7ECBF0E}"/>
              </a:ext>
            </a:extLst>
          </p:cNvPr>
          <p:cNvSpPr>
            <a:spLocks noGrp="1"/>
          </p:cNvSpPr>
          <p:nvPr>
            <p:ph idx="1"/>
            <p:custDataLst>
              <p:tags r:id="rId2"/>
            </p:custDataLst>
          </p:nvPr>
        </p:nvSpPr>
        <p:spPr>
          <a:xfrm>
            <a:off x="1162050" y="2471034"/>
            <a:ext cx="10801350" cy="4256234"/>
          </a:xfrm>
        </p:spPr>
        <p:txBody>
          <a:bodyPr/>
          <a:lstStyle/>
          <a:p>
            <a:pPr marL="514350" indent="-514350">
              <a:buFont typeface="+mj-lt"/>
              <a:buAutoNum type="arabicPeriod"/>
            </a:pPr>
            <a:r>
              <a:rPr lang="fr-FR" dirty="0"/>
              <a:t>Définir le cadre de la planification </a:t>
            </a:r>
          </a:p>
          <a:p>
            <a:pPr marL="514350" indent="-514350">
              <a:buFont typeface="+mj-lt"/>
              <a:buAutoNum type="arabicPeriod"/>
            </a:pPr>
            <a:r>
              <a:rPr lang="fr-FR" dirty="0"/>
              <a:t>Élaborer le plan multisectoriel de nutrition</a:t>
            </a:r>
          </a:p>
          <a:p>
            <a:pPr marL="514350" indent="-514350">
              <a:buFont typeface="+mj-lt"/>
              <a:buAutoNum type="arabicPeriod"/>
            </a:pPr>
            <a:r>
              <a:rPr lang="fr-FR" dirty="0"/>
              <a:t>Élaborer le Cadre commun de résultats</a:t>
            </a:r>
          </a:p>
          <a:p>
            <a:pPr marL="514350" indent="-514350">
              <a:buFont typeface="+mj-lt"/>
              <a:buAutoNum type="arabicPeriod"/>
            </a:pPr>
            <a:r>
              <a:rPr lang="fr-FR" dirty="0"/>
              <a:t>Chiffrer et financer le plan multisectoriel de nutrition/Cadre commun de résultats</a:t>
            </a:r>
          </a:p>
          <a:p>
            <a:pPr marL="514350" indent="-514350">
              <a:buFont typeface="+mj-lt"/>
              <a:buAutoNum type="arabicPeriod"/>
            </a:pPr>
            <a:r>
              <a:rPr lang="fr-FR" dirty="0"/>
              <a:t>Suivre, évaluer et tirer des enseignements du plan multisectoriel de nutrition/Cadre commun de résultats</a:t>
            </a:r>
          </a:p>
          <a:p>
            <a:pPr marL="514350" indent="-514350">
              <a:buFont typeface="+mj-lt"/>
              <a:buAutoNum type="arabicPeriod"/>
            </a:pPr>
            <a:r>
              <a:rPr lang="fr-FR" dirty="0"/>
              <a:t>Se préparer au lancement et à la mise en œuvre du plan multisectoriel de nutrition</a:t>
            </a:r>
          </a:p>
          <a:p>
            <a:pPr marL="514350" indent="-514350">
              <a:buFont typeface="+mj-lt"/>
              <a:buAutoNum type="arabicPeriod"/>
            </a:pPr>
            <a:endParaRPr lang="fr-FR" dirty="0"/>
          </a:p>
          <a:p>
            <a:pPr marL="0" indent="0"/>
            <a:r>
              <a:rPr lang="fr-FR" b="0" dirty="0"/>
              <a:t>Consulter les modules de la boîte à outils correspondant à chacune de ces étapes et envisager l’utilisation des outils, des ressources et autres conseils proposés. </a:t>
            </a:r>
          </a:p>
        </p:txBody>
      </p:sp>
    </p:spTree>
    <p:extLst>
      <p:ext uri="{BB962C8B-B14F-4D97-AF65-F5344CB8AC3E}">
        <p14:creationId xmlns:p14="http://schemas.microsoft.com/office/powerpoint/2010/main" val="2321308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74BF-8928-4A00-9FB0-8AA80E6FF604}"/>
              </a:ext>
            </a:extLst>
          </p:cNvPr>
          <p:cNvSpPr>
            <a:spLocks noGrp="1"/>
          </p:cNvSpPr>
          <p:nvPr>
            <p:ph type="title"/>
            <p:custDataLst>
              <p:tags r:id="rId1"/>
            </p:custDataLst>
          </p:nvPr>
        </p:nvSpPr>
        <p:spPr/>
        <p:txBody>
          <a:bodyPr/>
          <a:lstStyle/>
          <a:p>
            <a:r>
              <a:rPr lang="fr-FR" dirty="0"/>
              <a:t>Qu’est-ce que la malnutrition ? </a:t>
            </a:r>
          </a:p>
        </p:txBody>
      </p:sp>
      <p:sp>
        <p:nvSpPr>
          <p:cNvPr id="5" name="Content Placeholder 2">
            <a:extLst>
              <a:ext uri="{FF2B5EF4-FFF2-40B4-BE49-F238E27FC236}">
                <a16:creationId xmlns:a16="http://schemas.microsoft.com/office/drawing/2014/main" id="{EC5915DC-7FFE-48C2-8346-3DA6D4733428}"/>
              </a:ext>
            </a:extLst>
          </p:cNvPr>
          <p:cNvSpPr txBox="1">
            <a:spLocks/>
          </p:cNvSpPr>
          <p:nvPr>
            <p:custDataLst>
              <p:tags r:id="rId2"/>
            </p:custDataLst>
          </p:nvPr>
        </p:nvSpPr>
        <p:spPr bwMode="auto">
          <a:xfrm>
            <a:off x="2147093" y="1816392"/>
            <a:ext cx="8393113" cy="611187"/>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20000"/>
              </a:lnSpc>
              <a:spcBef>
                <a:spcPts val="0"/>
              </a:spcBef>
              <a:spcAft>
                <a:spcPts val="600"/>
              </a:spcAft>
              <a:buFont typeface="Arial" panose="020B0604020202020204" pitchFamily="34" charset="0"/>
              <a:buNone/>
              <a:defRPr/>
            </a:pPr>
            <a:r>
              <a:rPr lang="fr-FR" sz="2400" b="1" dirty="0">
                <a:solidFill>
                  <a:schemeClr val="accent5"/>
                </a:solidFill>
              </a:rPr>
              <a:t>LA MALNUTRITION SOUS TOUTES SES FORMES</a:t>
            </a:r>
          </a:p>
        </p:txBody>
      </p:sp>
      <p:sp>
        <p:nvSpPr>
          <p:cNvPr id="7" name="Content Placeholder 2">
            <a:extLst>
              <a:ext uri="{FF2B5EF4-FFF2-40B4-BE49-F238E27FC236}">
                <a16:creationId xmlns:a16="http://schemas.microsoft.com/office/drawing/2014/main" id="{57BDB53A-D915-4401-B88A-E8D594B17245}"/>
              </a:ext>
            </a:extLst>
          </p:cNvPr>
          <p:cNvSpPr txBox="1">
            <a:spLocks/>
          </p:cNvSpPr>
          <p:nvPr>
            <p:custDataLst>
              <p:tags r:id="rId3"/>
            </p:custDataLst>
          </p:nvPr>
        </p:nvSpPr>
        <p:spPr bwMode="auto">
          <a:xfrm>
            <a:off x="703263" y="5131092"/>
            <a:ext cx="2089150" cy="530225"/>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spcAft>
                <a:spcPts val="0"/>
              </a:spcAft>
              <a:buFont typeface="Arial" panose="020B0604020202020204" pitchFamily="34" charset="0"/>
              <a:buNone/>
              <a:defRPr/>
            </a:pPr>
            <a:r>
              <a:rPr lang="fr-FR" sz="1300" b="1" dirty="0">
                <a:solidFill>
                  <a:schemeClr val="accent4"/>
                </a:solidFill>
              </a:rPr>
              <a:t>RETARD DE CROISSANCE CHEZ L’ENFANT</a:t>
            </a:r>
          </a:p>
          <a:p>
            <a:pPr marL="0" indent="0" algn="ctr" eaLnBrk="1" hangingPunct="1">
              <a:lnSpc>
                <a:spcPct val="100000"/>
              </a:lnSpc>
              <a:spcBef>
                <a:spcPts val="0"/>
              </a:spcBef>
              <a:spcAft>
                <a:spcPts val="0"/>
              </a:spcAft>
              <a:buFont typeface="Arial" panose="020B0604020202020204" pitchFamily="34" charset="0"/>
              <a:buNone/>
              <a:defRPr/>
            </a:pPr>
            <a:r>
              <a:rPr lang="fr-FR" sz="1200" b="1" dirty="0"/>
              <a:t>Taille insuffisante par rapport à l’âge</a:t>
            </a:r>
          </a:p>
        </p:txBody>
      </p:sp>
      <p:sp>
        <p:nvSpPr>
          <p:cNvPr id="9" name="Content Placeholder 2">
            <a:extLst>
              <a:ext uri="{FF2B5EF4-FFF2-40B4-BE49-F238E27FC236}">
                <a16:creationId xmlns:a16="http://schemas.microsoft.com/office/drawing/2014/main" id="{1E7BC4B9-8087-403E-A227-0BCC6B11D752}"/>
              </a:ext>
            </a:extLst>
          </p:cNvPr>
          <p:cNvSpPr txBox="1">
            <a:spLocks/>
          </p:cNvSpPr>
          <p:nvPr>
            <p:custDataLst>
              <p:tags r:id="rId4"/>
            </p:custDataLst>
          </p:nvPr>
        </p:nvSpPr>
        <p:spPr bwMode="auto">
          <a:xfrm>
            <a:off x="2249488" y="2983205"/>
            <a:ext cx="2089150" cy="639762"/>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spcAft>
                <a:spcPts val="0"/>
              </a:spcAft>
              <a:buFont typeface="Arial" panose="020B0604020202020204" pitchFamily="34" charset="0"/>
              <a:buNone/>
              <a:defRPr/>
            </a:pPr>
            <a:r>
              <a:rPr lang="fr-FR" sz="1300" b="1" dirty="0">
                <a:solidFill>
                  <a:schemeClr val="accent4"/>
                </a:solidFill>
              </a:rPr>
              <a:t>ÉMACIATION CHEZ L’ENFANT</a:t>
            </a:r>
          </a:p>
          <a:p>
            <a:pPr marL="0" indent="0" algn="ctr" eaLnBrk="1" hangingPunct="1">
              <a:lnSpc>
                <a:spcPct val="100000"/>
              </a:lnSpc>
              <a:spcBef>
                <a:spcPts val="0"/>
              </a:spcBef>
              <a:spcAft>
                <a:spcPts val="0"/>
              </a:spcAft>
              <a:buFont typeface="Arial" panose="020B0604020202020204" pitchFamily="34" charset="0"/>
              <a:buNone/>
              <a:defRPr/>
            </a:pPr>
            <a:r>
              <a:rPr lang="fr-FR" sz="1200" b="1" dirty="0"/>
              <a:t>Poids insuffisant par rapport à la taille</a:t>
            </a:r>
          </a:p>
          <a:p>
            <a:pPr marL="0" indent="0" algn="ctr" eaLnBrk="1" hangingPunct="1">
              <a:lnSpc>
                <a:spcPct val="100000"/>
              </a:lnSpc>
              <a:spcBef>
                <a:spcPts val="0"/>
              </a:spcBef>
              <a:spcAft>
                <a:spcPts val="0"/>
              </a:spcAft>
              <a:buFont typeface="Arial" panose="020B0604020202020204" pitchFamily="34" charset="0"/>
              <a:buNone/>
              <a:defRPr/>
            </a:pPr>
            <a:endParaRPr lang="fr-FR" sz="1200" b="1" dirty="0"/>
          </a:p>
        </p:txBody>
      </p:sp>
      <p:sp>
        <p:nvSpPr>
          <p:cNvPr id="11" name="Content Placeholder 2">
            <a:extLst>
              <a:ext uri="{FF2B5EF4-FFF2-40B4-BE49-F238E27FC236}">
                <a16:creationId xmlns:a16="http://schemas.microsoft.com/office/drawing/2014/main" id="{2B71992F-52D4-4AD2-B14C-831E3DA7D16F}"/>
              </a:ext>
            </a:extLst>
          </p:cNvPr>
          <p:cNvSpPr txBox="1">
            <a:spLocks/>
          </p:cNvSpPr>
          <p:nvPr>
            <p:custDataLst>
              <p:tags r:id="rId5"/>
            </p:custDataLst>
          </p:nvPr>
        </p:nvSpPr>
        <p:spPr bwMode="auto">
          <a:xfrm>
            <a:off x="3708400" y="5131092"/>
            <a:ext cx="2228850" cy="833438"/>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spcAft>
                <a:spcPts val="0"/>
              </a:spcAft>
              <a:buFont typeface="Arial" panose="020B0604020202020204" pitchFamily="34" charset="0"/>
              <a:buNone/>
              <a:defRPr/>
            </a:pPr>
            <a:r>
              <a:rPr lang="fr-FR" sz="1300" b="1" dirty="0">
                <a:solidFill>
                  <a:schemeClr val="accent4"/>
                </a:solidFill>
              </a:rPr>
              <a:t>SURPOIDS CHEZ L’ENFANT</a:t>
            </a:r>
          </a:p>
          <a:p>
            <a:pPr marL="0" indent="0" algn="ctr" eaLnBrk="1" hangingPunct="1">
              <a:lnSpc>
                <a:spcPct val="100000"/>
              </a:lnSpc>
              <a:spcBef>
                <a:spcPts val="0"/>
              </a:spcBef>
              <a:spcAft>
                <a:spcPts val="0"/>
              </a:spcAft>
              <a:buFont typeface="Arial" panose="020B0604020202020204" pitchFamily="34" charset="0"/>
              <a:buNone/>
              <a:defRPr/>
            </a:pPr>
            <a:r>
              <a:rPr lang="fr-FR" sz="1200" b="1" dirty="0"/>
              <a:t>Surpoids par rapport à la taille</a:t>
            </a:r>
          </a:p>
          <a:p>
            <a:pPr marL="0" indent="0" algn="ctr" eaLnBrk="1" hangingPunct="1">
              <a:lnSpc>
                <a:spcPct val="100000"/>
              </a:lnSpc>
              <a:spcBef>
                <a:spcPts val="0"/>
              </a:spcBef>
              <a:spcAft>
                <a:spcPts val="0"/>
              </a:spcAft>
              <a:buFont typeface="Arial" panose="020B0604020202020204" pitchFamily="34" charset="0"/>
              <a:buNone/>
              <a:defRPr/>
            </a:pPr>
            <a:endParaRPr lang="fr-FR" sz="1200" b="1" dirty="0"/>
          </a:p>
        </p:txBody>
      </p:sp>
      <p:sp>
        <p:nvSpPr>
          <p:cNvPr id="13" name="Content Placeholder 2">
            <a:extLst>
              <a:ext uri="{FF2B5EF4-FFF2-40B4-BE49-F238E27FC236}">
                <a16:creationId xmlns:a16="http://schemas.microsoft.com/office/drawing/2014/main" id="{F399955F-9792-44EF-84F7-5BCF530EE0B7}"/>
              </a:ext>
            </a:extLst>
          </p:cNvPr>
          <p:cNvSpPr txBox="1">
            <a:spLocks/>
          </p:cNvSpPr>
          <p:nvPr>
            <p:custDataLst>
              <p:tags r:id="rId6"/>
            </p:custDataLst>
          </p:nvPr>
        </p:nvSpPr>
        <p:spPr bwMode="auto">
          <a:xfrm>
            <a:off x="5429250" y="2632367"/>
            <a:ext cx="1843088" cy="1233488"/>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algn="ctr" eaLnBrk="1" hangingPunct="1">
              <a:buFont typeface="Arial" panose="020B0604020202020204" pitchFamily="34" charset="0"/>
              <a:buNone/>
            </a:pPr>
            <a:r>
              <a:rPr lang="fr-FR" altLang="en-US" sz="1300" b="1" dirty="0">
                <a:solidFill>
                  <a:srgbClr val="6C8EAD"/>
                </a:solidFill>
                <a:latin typeface="+mn-lt"/>
              </a:rPr>
              <a:t>SURPOIDS CHEZ L’ADULTE</a:t>
            </a:r>
          </a:p>
          <a:p>
            <a:pPr algn="ctr" eaLnBrk="1" hangingPunct="1">
              <a:buFont typeface="Arial" panose="020B0604020202020204" pitchFamily="34" charset="0"/>
              <a:buNone/>
            </a:pPr>
            <a:r>
              <a:rPr lang="fr-FR" altLang="en-US" sz="1200" b="1" dirty="0">
                <a:latin typeface="+mn-lt"/>
              </a:rPr>
              <a:t>Excès de graisse corporelle par rapport à un indice de masse corporelle ≥ 25</a:t>
            </a:r>
          </a:p>
          <a:p>
            <a:pPr algn="ctr" eaLnBrk="1" hangingPunct="1">
              <a:buFont typeface="Arial" panose="020B0604020202020204" pitchFamily="34" charset="0"/>
              <a:buNone/>
            </a:pPr>
            <a:endParaRPr lang="fr-FR" altLang="en-US" sz="1200" b="1" dirty="0">
              <a:latin typeface="+mn-lt"/>
            </a:endParaRPr>
          </a:p>
          <a:p>
            <a:pPr algn="ctr" eaLnBrk="1" hangingPunct="1">
              <a:buFont typeface="Arial" panose="020B0604020202020204" pitchFamily="34" charset="0"/>
              <a:buNone/>
            </a:pPr>
            <a:endParaRPr lang="fr-FR" altLang="en-US" sz="1200" b="1" dirty="0">
              <a:latin typeface="+mn-lt"/>
            </a:endParaRPr>
          </a:p>
          <a:p>
            <a:pPr algn="ctr" eaLnBrk="1" hangingPunct="1">
              <a:buFont typeface="Arial" panose="020B0604020202020204" pitchFamily="34" charset="0"/>
              <a:buNone/>
            </a:pPr>
            <a:endParaRPr lang="fr-FR" altLang="en-US" sz="1200" b="1" dirty="0">
              <a:latin typeface="+mn-lt"/>
            </a:endParaRPr>
          </a:p>
        </p:txBody>
      </p:sp>
      <p:sp>
        <p:nvSpPr>
          <p:cNvPr id="15" name="Content Placeholder 2">
            <a:extLst>
              <a:ext uri="{FF2B5EF4-FFF2-40B4-BE49-F238E27FC236}">
                <a16:creationId xmlns:a16="http://schemas.microsoft.com/office/drawing/2014/main" id="{59C0FBD4-E4F6-4FB8-BC4B-C6C65CA5AF96}"/>
              </a:ext>
            </a:extLst>
          </p:cNvPr>
          <p:cNvSpPr txBox="1">
            <a:spLocks/>
          </p:cNvSpPr>
          <p:nvPr>
            <p:custDataLst>
              <p:tags r:id="rId7"/>
            </p:custDataLst>
          </p:nvPr>
        </p:nvSpPr>
        <p:spPr bwMode="auto">
          <a:xfrm>
            <a:off x="6851650" y="5139030"/>
            <a:ext cx="2068513" cy="1428750"/>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spcAft>
                <a:spcPts val="0"/>
              </a:spcAft>
              <a:buFont typeface="Arial" panose="020B0604020202020204" pitchFamily="34" charset="0"/>
              <a:buNone/>
              <a:defRPr/>
            </a:pPr>
            <a:r>
              <a:rPr lang="fr-FR" sz="1300" b="1" dirty="0">
                <a:solidFill>
                  <a:schemeClr val="accent4"/>
                </a:solidFill>
              </a:rPr>
              <a:t>CARENCE EN MICRONUTRIMENTS</a:t>
            </a:r>
          </a:p>
          <a:p>
            <a:pPr marL="0" indent="0" algn="ctr" eaLnBrk="1" hangingPunct="1">
              <a:lnSpc>
                <a:spcPct val="100000"/>
              </a:lnSpc>
              <a:spcBef>
                <a:spcPts val="0"/>
              </a:spcBef>
              <a:spcAft>
                <a:spcPts val="0"/>
              </a:spcAft>
              <a:buFont typeface="Arial" panose="020B0604020202020204" pitchFamily="34" charset="0"/>
              <a:buNone/>
              <a:defRPr/>
            </a:pPr>
            <a:r>
              <a:rPr lang="fr-FR" sz="1200" b="1" dirty="0"/>
              <a:t>Taux en fer, acide folique, vitamine A, zinc ou iode inférieurs aux seuils recommandés</a:t>
            </a:r>
          </a:p>
          <a:p>
            <a:pPr marL="0" indent="0" algn="ctr" eaLnBrk="1" hangingPunct="1">
              <a:lnSpc>
                <a:spcPct val="100000"/>
              </a:lnSpc>
              <a:spcBef>
                <a:spcPts val="0"/>
              </a:spcBef>
              <a:spcAft>
                <a:spcPts val="0"/>
              </a:spcAft>
              <a:buFont typeface="Arial" panose="020B0604020202020204" pitchFamily="34" charset="0"/>
              <a:buNone/>
              <a:defRPr/>
            </a:pPr>
            <a:endParaRPr lang="fr-FR" sz="1200" b="1" dirty="0"/>
          </a:p>
          <a:p>
            <a:pPr marL="0" indent="0" algn="ctr" eaLnBrk="1" hangingPunct="1">
              <a:lnSpc>
                <a:spcPct val="100000"/>
              </a:lnSpc>
              <a:spcBef>
                <a:spcPts val="0"/>
              </a:spcBef>
              <a:spcAft>
                <a:spcPts val="0"/>
              </a:spcAft>
              <a:buFont typeface="Arial" panose="020B0604020202020204" pitchFamily="34" charset="0"/>
              <a:buNone/>
              <a:defRPr/>
            </a:pPr>
            <a:endParaRPr lang="fr-FR" sz="1200" b="1" dirty="0"/>
          </a:p>
          <a:p>
            <a:pPr marL="0" indent="0" algn="ctr" eaLnBrk="1" hangingPunct="1">
              <a:lnSpc>
                <a:spcPct val="100000"/>
              </a:lnSpc>
              <a:spcBef>
                <a:spcPts val="0"/>
              </a:spcBef>
              <a:spcAft>
                <a:spcPts val="0"/>
              </a:spcAft>
              <a:buFont typeface="Arial" panose="020B0604020202020204" pitchFamily="34" charset="0"/>
              <a:buNone/>
              <a:defRPr/>
            </a:pPr>
            <a:endParaRPr lang="fr-FR" sz="1200" b="1" dirty="0"/>
          </a:p>
        </p:txBody>
      </p:sp>
      <p:sp>
        <p:nvSpPr>
          <p:cNvPr id="17" name="Content Placeholder 2">
            <a:extLst>
              <a:ext uri="{FF2B5EF4-FFF2-40B4-BE49-F238E27FC236}">
                <a16:creationId xmlns:a16="http://schemas.microsoft.com/office/drawing/2014/main" id="{EA2D1B69-AF4D-4ECE-A960-1EADDAB7453C}"/>
              </a:ext>
            </a:extLst>
          </p:cNvPr>
          <p:cNvSpPr txBox="1">
            <a:spLocks/>
          </p:cNvSpPr>
          <p:nvPr>
            <p:custDataLst>
              <p:tags r:id="rId8"/>
            </p:custDataLst>
          </p:nvPr>
        </p:nvSpPr>
        <p:spPr bwMode="auto">
          <a:xfrm>
            <a:off x="8285163" y="2794292"/>
            <a:ext cx="2228850" cy="833438"/>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algn="ctr" eaLnBrk="1" hangingPunct="1">
              <a:buFont typeface="Arial" panose="020B0604020202020204" pitchFamily="34" charset="0"/>
              <a:buNone/>
            </a:pPr>
            <a:r>
              <a:rPr lang="fr-FR" altLang="en-US" sz="1300" b="1" dirty="0">
                <a:solidFill>
                  <a:srgbClr val="6C8EAD"/>
                </a:solidFill>
                <a:latin typeface="+mn-lt"/>
              </a:rPr>
              <a:t>OBÉSITÉ CHEZ L’ADULTE</a:t>
            </a:r>
          </a:p>
          <a:p>
            <a:pPr algn="ctr" eaLnBrk="1" hangingPunct="1">
              <a:buFont typeface="Arial" panose="020B0604020202020204" pitchFamily="34" charset="0"/>
              <a:buNone/>
            </a:pPr>
            <a:r>
              <a:rPr lang="fr-FR" altLang="en-US" sz="1200" b="1" dirty="0">
                <a:latin typeface="+mn-lt"/>
              </a:rPr>
              <a:t>Excès de graisse corporelle par rapport à un indice de masse corporelle ≥ 30</a:t>
            </a:r>
          </a:p>
          <a:p>
            <a:pPr algn="ctr" eaLnBrk="1" hangingPunct="1">
              <a:buFont typeface="Arial" panose="020B0604020202020204" pitchFamily="34" charset="0"/>
              <a:buNone/>
            </a:pPr>
            <a:endParaRPr lang="fr-FR" altLang="en-US" sz="1200" b="1" dirty="0">
              <a:latin typeface="+mn-lt"/>
            </a:endParaRPr>
          </a:p>
          <a:p>
            <a:pPr algn="ctr" eaLnBrk="1" hangingPunct="1">
              <a:buFont typeface="Arial" panose="020B0604020202020204" pitchFamily="34" charset="0"/>
              <a:buNone/>
            </a:pPr>
            <a:endParaRPr lang="fr-FR" altLang="en-US" sz="1200" b="1" dirty="0">
              <a:latin typeface="+mn-lt"/>
            </a:endParaRPr>
          </a:p>
        </p:txBody>
      </p:sp>
      <p:sp>
        <p:nvSpPr>
          <p:cNvPr id="19" name="Content Placeholder 2">
            <a:extLst>
              <a:ext uri="{FF2B5EF4-FFF2-40B4-BE49-F238E27FC236}">
                <a16:creationId xmlns:a16="http://schemas.microsoft.com/office/drawing/2014/main" id="{2AE27CA4-CD07-4310-A5C3-3EE07076EDA1}"/>
              </a:ext>
            </a:extLst>
          </p:cNvPr>
          <p:cNvSpPr txBox="1">
            <a:spLocks/>
          </p:cNvSpPr>
          <p:nvPr>
            <p:custDataLst>
              <p:tags r:id="rId9"/>
            </p:custDataLst>
          </p:nvPr>
        </p:nvSpPr>
        <p:spPr bwMode="auto">
          <a:xfrm>
            <a:off x="9728200" y="5146967"/>
            <a:ext cx="2386013" cy="833438"/>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spcAft>
                <a:spcPts val="0"/>
              </a:spcAft>
              <a:buFont typeface="Arial" panose="020B0604020202020204" pitchFamily="34" charset="0"/>
              <a:buNone/>
              <a:defRPr/>
            </a:pPr>
            <a:r>
              <a:rPr lang="fr-FR" sz="1300" b="1" dirty="0">
                <a:solidFill>
                  <a:schemeClr val="accent4"/>
                </a:solidFill>
              </a:rPr>
              <a:t>MALADIES NON TRANSMISSIBLES</a:t>
            </a:r>
          </a:p>
          <a:p>
            <a:pPr marL="0" indent="0" algn="ctr" eaLnBrk="1" hangingPunct="1">
              <a:lnSpc>
                <a:spcPct val="100000"/>
              </a:lnSpc>
              <a:spcBef>
                <a:spcPts val="0"/>
              </a:spcBef>
              <a:spcAft>
                <a:spcPts val="0"/>
              </a:spcAft>
              <a:buFont typeface="Arial" panose="020B0604020202020204" pitchFamily="34" charset="0"/>
              <a:buNone/>
              <a:defRPr/>
            </a:pPr>
            <a:r>
              <a:rPr lang="fr-FR" sz="1200" b="1" dirty="0"/>
              <a:t>Diabète, maladies cardiovasculaires et certains cancers</a:t>
            </a:r>
          </a:p>
          <a:p>
            <a:pPr marL="0" indent="0" algn="ctr" eaLnBrk="1" hangingPunct="1">
              <a:lnSpc>
                <a:spcPct val="100000"/>
              </a:lnSpc>
              <a:spcBef>
                <a:spcPts val="0"/>
              </a:spcBef>
              <a:spcAft>
                <a:spcPts val="0"/>
              </a:spcAft>
              <a:buFont typeface="Arial" panose="020B0604020202020204" pitchFamily="34" charset="0"/>
              <a:buNone/>
              <a:defRPr/>
            </a:pPr>
            <a:endParaRPr lang="fr-FR" sz="1200" b="1" dirty="0"/>
          </a:p>
        </p:txBody>
      </p:sp>
      <p:pic>
        <p:nvPicPr>
          <p:cNvPr id="21" name="Picture 12">
            <a:extLst>
              <a:ext uri="{FF2B5EF4-FFF2-40B4-BE49-F238E27FC236}">
                <a16:creationId xmlns:a16="http://schemas.microsoft.com/office/drawing/2014/main" id="{9A5C71A8-C882-44DA-81D0-0360C75B9C8F}"/>
              </a:ext>
            </a:extLst>
          </p:cNvPr>
          <p:cNvPicPr>
            <a:picLocks noChangeAspect="1"/>
          </p:cNvPicPr>
          <p:nvPr>
            <p:custDataLst>
              <p:tags r:id="rId10"/>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495300" y="3853155"/>
            <a:ext cx="116967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9833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76958-E3F8-4DF5-A968-C653F4106C70}"/>
              </a:ext>
            </a:extLst>
          </p:cNvPr>
          <p:cNvSpPr>
            <a:spLocks noGrp="1"/>
          </p:cNvSpPr>
          <p:nvPr>
            <p:ph type="title"/>
            <p:custDataLst>
              <p:tags r:id="rId1"/>
            </p:custDataLst>
          </p:nvPr>
        </p:nvSpPr>
        <p:spPr>
          <a:xfrm>
            <a:off x="1086792" y="290220"/>
            <a:ext cx="10515600" cy="1325563"/>
          </a:xfrm>
        </p:spPr>
        <p:txBody>
          <a:bodyPr/>
          <a:lstStyle/>
          <a:p>
            <a:r>
              <a:rPr lang="fr-FR"/>
              <a:t>Qu’est-ce qu’un « bon » plan pour la nutrition ?</a:t>
            </a:r>
          </a:p>
        </p:txBody>
      </p:sp>
      <p:sp>
        <p:nvSpPr>
          <p:cNvPr id="3" name="Content Placeholder 2">
            <a:extLst>
              <a:ext uri="{FF2B5EF4-FFF2-40B4-BE49-F238E27FC236}">
                <a16:creationId xmlns:a16="http://schemas.microsoft.com/office/drawing/2014/main" id="{C1EDDE8E-29CA-4339-B59A-75E0F5C9BECB}"/>
              </a:ext>
            </a:extLst>
          </p:cNvPr>
          <p:cNvSpPr>
            <a:spLocks noGrp="1"/>
          </p:cNvSpPr>
          <p:nvPr>
            <p:ph idx="1"/>
            <p:custDataLst>
              <p:tags r:id="rId2"/>
            </p:custDataLst>
          </p:nvPr>
        </p:nvSpPr>
        <p:spPr>
          <a:xfrm>
            <a:off x="9111931" y="2675737"/>
            <a:ext cx="2913492" cy="2353463"/>
          </a:xfrm>
        </p:spPr>
        <p:txBody>
          <a:bodyPr/>
          <a:lstStyle/>
          <a:p>
            <a:pPr marL="0" eaLnBrk="1" hangingPunct="1"/>
            <a:r>
              <a:rPr lang="fr-FR"/>
              <a:t>Il définit les « composantes » essentielles à un plan national robuste répondant à 17 critères</a:t>
            </a:r>
          </a:p>
        </p:txBody>
      </p:sp>
      <p:pic>
        <p:nvPicPr>
          <p:cNvPr id="4" name="Picture 3">
            <a:extLst>
              <a:ext uri="{FF2B5EF4-FFF2-40B4-BE49-F238E27FC236}">
                <a16:creationId xmlns:a16="http://schemas.microsoft.com/office/drawing/2014/main" id="{3E5C7699-754F-4042-954B-E0FAD16F9B5D}"/>
              </a:ext>
            </a:extLst>
          </p:cNvPr>
          <p:cNvPicPr>
            <a:picLocks noChangeAspect="1"/>
          </p:cNvPicPr>
          <p:nvPr>
            <p:custDataLst>
              <p:tags r:id="rId3"/>
            </p:custDataLst>
          </p:nvPr>
        </p:nvPicPr>
        <p:blipFill>
          <a:blip r:embed="rId6"/>
          <a:stretch>
            <a:fillRect/>
          </a:stretch>
        </p:blipFill>
        <p:spPr>
          <a:xfrm>
            <a:off x="1086792" y="1615782"/>
            <a:ext cx="7705334" cy="452988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287668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85254-7A4D-4634-9763-62A357727806}"/>
              </a:ext>
            </a:extLst>
          </p:cNvPr>
          <p:cNvSpPr>
            <a:spLocks noGrp="1"/>
          </p:cNvSpPr>
          <p:nvPr>
            <p:ph type="title"/>
            <p:custDataLst>
              <p:tags r:id="rId1"/>
            </p:custDataLst>
          </p:nvPr>
        </p:nvSpPr>
        <p:spPr/>
        <p:txBody>
          <a:bodyPr/>
          <a:lstStyle/>
          <a:p>
            <a:r>
              <a:rPr lang="fr-FR"/>
              <a:t>Aperçu des critères pour un « bon » plan de nutrition national (1/2)</a:t>
            </a:r>
          </a:p>
        </p:txBody>
      </p:sp>
      <p:graphicFrame>
        <p:nvGraphicFramePr>
          <p:cNvPr id="4" name="Table 4">
            <a:extLst>
              <a:ext uri="{FF2B5EF4-FFF2-40B4-BE49-F238E27FC236}">
                <a16:creationId xmlns:a16="http://schemas.microsoft.com/office/drawing/2014/main" id="{2EFC40CE-F202-4E53-A061-675212EDF3E4}"/>
              </a:ext>
            </a:extLst>
          </p:cNvPr>
          <p:cNvGraphicFramePr>
            <a:graphicFrameLocks noGrp="1"/>
          </p:cNvGraphicFramePr>
          <p:nvPr>
            <p:custDataLst>
              <p:tags r:id="rId2"/>
            </p:custDataLst>
            <p:extLst>
              <p:ext uri="{D42A27DB-BD31-4B8C-83A1-F6EECF244321}">
                <p14:modId xmlns:p14="http://schemas.microsoft.com/office/powerpoint/2010/main" val="3010680365"/>
              </p:ext>
            </p:extLst>
          </p:nvPr>
        </p:nvGraphicFramePr>
        <p:xfrm>
          <a:off x="1162050" y="1780636"/>
          <a:ext cx="9601200" cy="4908841"/>
        </p:xfrm>
        <a:graphic>
          <a:graphicData uri="http://schemas.openxmlformats.org/drawingml/2006/table">
            <a:tbl>
              <a:tblPr firstRow="1" bandRow="1">
                <a:tableStyleId>{69CF1AB2-1976-4502-BF36-3FF5EA218861}</a:tableStyleId>
              </a:tblPr>
              <a:tblGrid>
                <a:gridCol w="9075964">
                  <a:extLst>
                    <a:ext uri="{9D8B030D-6E8A-4147-A177-3AD203B41FA5}">
                      <a16:colId xmlns:a16="http://schemas.microsoft.com/office/drawing/2014/main" val="2942606221"/>
                    </a:ext>
                  </a:extLst>
                </a:gridCol>
                <a:gridCol w="525236">
                  <a:extLst>
                    <a:ext uri="{9D8B030D-6E8A-4147-A177-3AD203B41FA5}">
                      <a16:colId xmlns:a16="http://schemas.microsoft.com/office/drawing/2014/main" val="4020142294"/>
                    </a:ext>
                  </a:extLst>
                </a:gridCol>
              </a:tblGrid>
              <a:tr h="518383">
                <a:tc>
                  <a:txBody>
                    <a:bodyPr/>
                    <a:lstStyle/>
                    <a:p>
                      <a:r>
                        <a:rPr lang="en-GB" noProof="0"/>
                        <a:t>Critère 1 : </a:t>
                      </a:r>
                      <a:r>
                        <a:rPr lang="en-GB" b="0" noProof="0"/>
                        <a:t>Analyse de la situation relativement au contexte nutritionnel </a:t>
                      </a: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705209"/>
                  </a:ext>
                </a:extLst>
              </a:tr>
              <a:tr h="518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a:t>Critère 2</a:t>
                      </a:r>
                      <a:r>
                        <a:rPr lang="en-GB" noProof="0" dirty="0"/>
                        <a:t> : Les cibles et les résultats en matière d’impact sur la nutrition doivent être SMART [spécifiques, mesurables, réalisables, pertinentes et délimitées dans le temps]</a:t>
                      </a: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1701172"/>
                  </a:ext>
                </a:extLst>
              </a:tr>
              <a:tr h="518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a:t>Critère 3</a:t>
                      </a:r>
                      <a:r>
                        <a:rPr lang="en-GB" noProof="0"/>
                        <a:t> : Liens vers d’autres stratégies, plans et financements sectoriels pertinents pour la nutrition</a:t>
                      </a: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9559902"/>
                  </a:ext>
                </a:extLst>
              </a:tr>
              <a:tr h="518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a:t>Critère 4</a:t>
                      </a:r>
                      <a:r>
                        <a:rPr lang="en-GB" noProof="0"/>
                        <a:t> : Mesures prioritaires planifiées </a:t>
                      </a: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176782"/>
                  </a:ext>
                </a:extLst>
              </a:tr>
              <a:tr h="518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a:t>Critère 5</a:t>
                      </a:r>
                      <a:r>
                        <a:rPr lang="en-GB" noProof="0"/>
                        <a:t> : Analyses des risques, et mesures pour les atténuer et y remédier </a:t>
                      </a: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4543304"/>
                  </a:ext>
                </a:extLst>
              </a:tr>
              <a:tr h="518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a:t>Critère 6</a:t>
                      </a:r>
                      <a:r>
                        <a:rPr lang="en-GB" noProof="0"/>
                        <a:t> : Mécanismes de gouvernance, de redevabilité, de gestion et de coordination </a:t>
                      </a: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6924482"/>
                  </a:ext>
                </a:extLst>
              </a:tr>
              <a:tr h="518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a:t>Critère 7</a:t>
                      </a:r>
                      <a:r>
                        <a:rPr lang="en-GB" noProof="0"/>
                        <a:t> : Implication multisectorielle et multi-acteurs</a:t>
                      </a: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7890947"/>
                  </a:ext>
                </a:extLst>
              </a:tr>
              <a:tr h="518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a:t>Critère 8</a:t>
                      </a:r>
                      <a:r>
                        <a:rPr lang="en-GB" noProof="0"/>
                        <a:t> : Engagement politique de haut niveau</a:t>
                      </a: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0653943"/>
                  </a:ext>
                </a:extLst>
              </a:tr>
              <a:tr h="518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a:t>Critère 9</a:t>
                      </a:r>
                      <a:r>
                        <a:rPr lang="en-GB" noProof="0" dirty="0"/>
                        <a:t> : Structure financière </a:t>
                      </a: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984892"/>
                  </a:ext>
                </a:extLst>
              </a:tr>
            </a:tbl>
          </a:graphicData>
        </a:graphic>
      </p:graphicFrame>
      <p:pic>
        <p:nvPicPr>
          <p:cNvPr id="8" name="Graphic 7" descr="Checkmark">
            <a:extLst>
              <a:ext uri="{FF2B5EF4-FFF2-40B4-BE49-F238E27FC236}">
                <a16:creationId xmlns:a16="http://schemas.microsoft.com/office/drawing/2014/main" id="{3E58BF9C-9CF4-4B39-B5AE-434603287B71}"/>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268844" y="1837691"/>
            <a:ext cx="457200" cy="457200"/>
          </a:xfrm>
          <a:prstGeom prst="rect">
            <a:avLst/>
          </a:prstGeom>
        </p:spPr>
      </p:pic>
      <p:pic>
        <p:nvPicPr>
          <p:cNvPr id="10" name="Graphic 9" descr="Checkmark">
            <a:extLst>
              <a:ext uri="{FF2B5EF4-FFF2-40B4-BE49-F238E27FC236}">
                <a16:creationId xmlns:a16="http://schemas.microsoft.com/office/drawing/2014/main" id="{5DBD8694-46A9-4C4B-9102-AF8E64FAE797}"/>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268844" y="2356229"/>
            <a:ext cx="457200" cy="457200"/>
          </a:xfrm>
          <a:prstGeom prst="rect">
            <a:avLst/>
          </a:prstGeom>
        </p:spPr>
      </p:pic>
      <p:pic>
        <p:nvPicPr>
          <p:cNvPr id="12" name="Graphic 11" descr="Checkmark">
            <a:extLst>
              <a:ext uri="{FF2B5EF4-FFF2-40B4-BE49-F238E27FC236}">
                <a16:creationId xmlns:a16="http://schemas.microsoft.com/office/drawing/2014/main" id="{44F749D6-3C96-49A4-A11F-918261E02AF8}"/>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268844" y="2854642"/>
            <a:ext cx="457200" cy="457200"/>
          </a:xfrm>
          <a:prstGeom prst="rect">
            <a:avLst/>
          </a:prstGeom>
        </p:spPr>
      </p:pic>
      <p:pic>
        <p:nvPicPr>
          <p:cNvPr id="14" name="Graphic 13" descr="Checkmark">
            <a:extLst>
              <a:ext uri="{FF2B5EF4-FFF2-40B4-BE49-F238E27FC236}">
                <a16:creationId xmlns:a16="http://schemas.microsoft.com/office/drawing/2014/main" id="{55C7B65B-3071-4035-A146-B3A57880F8C1}"/>
              </a:ext>
            </a:extLst>
          </p:cNvPr>
          <p:cNvPicPr>
            <a:picLocks noChangeAspect="1"/>
          </p:cNvPicPr>
          <p:nvPr>
            <p:custDataLst>
              <p:tags r:id="rId6"/>
            </p:custDataLst>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268844" y="3373661"/>
            <a:ext cx="457200" cy="457200"/>
          </a:xfrm>
          <a:prstGeom prst="rect">
            <a:avLst/>
          </a:prstGeom>
        </p:spPr>
      </p:pic>
      <p:pic>
        <p:nvPicPr>
          <p:cNvPr id="16" name="Graphic 15" descr="Checkmark">
            <a:extLst>
              <a:ext uri="{FF2B5EF4-FFF2-40B4-BE49-F238E27FC236}">
                <a16:creationId xmlns:a16="http://schemas.microsoft.com/office/drawing/2014/main" id="{44BDA201-78E9-4DEB-A37B-FDE3CE8A5CC5}"/>
              </a:ext>
            </a:extLst>
          </p:cNvPr>
          <p:cNvPicPr>
            <a:picLocks noChangeAspect="1"/>
          </p:cNvPicPr>
          <p:nvPr>
            <p:custDataLst>
              <p:tags r:id="rId7"/>
            </p:custDataLst>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268844" y="3913287"/>
            <a:ext cx="457200" cy="457200"/>
          </a:xfrm>
          <a:prstGeom prst="rect">
            <a:avLst/>
          </a:prstGeom>
        </p:spPr>
      </p:pic>
      <p:pic>
        <p:nvPicPr>
          <p:cNvPr id="18" name="Graphic 17" descr="Checkmark">
            <a:extLst>
              <a:ext uri="{FF2B5EF4-FFF2-40B4-BE49-F238E27FC236}">
                <a16:creationId xmlns:a16="http://schemas.microsoft.com/office/drawing/2014/main" id="{2E0E2F94-733F-4D73-BA51-C6EE3924C28C}"/>
              </a:ext>
            </a:extLst>
          </p:cNvPr>
          <p:cNvPicPr>
            <a:picLocks noChangeAspect="1"/>
          </p:cNvPicPr>
          <p:nvPr>
            <p:custDataLst>
              <p:tags r:id="rId8"/>
            </p:custDataLst>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268844" y="4411218"/>
            <a:ext cx="457200" cy="457200"/>
          </a:xfrm>
          <a:prstGeom prst="rect">
            <a:avLst/>
          </a:prstGeom>
        </p:spPr>
      </p:pic>
      <p:pic>
        <p:nvPicPr>
          <p:cNvPr id="20" name="Graphic 19" descr="Checkmark">
            <a:extLst>
              <a:ext uri="{FF2B5EF4-FFF2-40B4-BE49-F238E27FC236}">
                <a16:creationId xmlns:a16="http://schemas.microsoft.com/office/drawing/2014/main" id="{0A21C307-5F93-49DD-92B8-1DAACAE4BAF0}"/>
              </a:ext>
            </a:extLst>
          </p:cNvPr>
          <p:cNvPicPr>
            <a:picLocks noChangeAspect="1"/>
          </p:cNvPicPr>
          <p:nvPr>
            <p:custDataLst>
              <p:tags r:id="rId9"/>
            </p:custDataLst>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273725" y="4909631"/>
            <a:ext cx="457200" cy="457200"/>
          </a:xfrm>
          <a:prstGeom prst="rect">
            <a:avLst/>
          </a:prstGeom>
        </p:spPr>
      </p:pic>
      <p:pic>
        <p:nvPicPr>
          <p:cNvPr id="22" name="Graphic 21" descr="Checkmark">
            <a:extLst>
              <a:ext uri="{FF2B5EF4-FFF2-40B4-BE49-F238E27FC236}">
                <a16:creationId xmlns:a16="http://schemas.microsoft.com/office/drawing/2014/main" id="{F571B64E-DA28-46B9-984A-7013683C7A58}"/>
              </a:ext>
            </a:extLst>
          </p:cNvPr>
          <p:cNvPicPr>
            <a:picLocks noChangeAspect="1"/>
          </p:cNvPicPr>
          <p:nvPr>
            <p:custDataLst>
              <p:tags r:id="rId10"/>
            </p:custDataLst>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268844" y="5449257"/>
            <a:ext cx="457200" cy="457200"/>
          </a:xfrm>
          <a:prstGeom prst="rect">
            <a:avLst/>
          </a:prstGeom>
        </p:spPr>
      </p:pic>
      <p:pic>
        <p:nvPicPr>
          <p:cNvPr id="24" name="Graphic 23" descr="Checkmark">
            <a:extLst>
              <a:ext uri="{FF2B5EF4-FFF2-40B4-BE49-F238E27FC236}">
                <a16:creationId xmlns:a16="http://schemas.microsoft.com/office/drawing/2014/main" id="{C671796C-BDC7-4D50-9BF6-60E23C2ABBAF}"/>
              </a:ext>
            </a:extLst>
          </p:cNvPr>
          <p:cNvPicPr>
            <a:picLocks noChangeAspect="1"/>
          </p:cNvPicPr>
          <p:nvPr>
            <p:custDataLst>
              <p:tags r:id="rId11"/>
            </p:custDataLst>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268844" y="5988883"/>
            <a:ext cx="457200" cy="457200"/>
          </a:xfrm>
          <a:prstGeom prst="rect">
            <a:avLst/>
          </a:prstGeom>
        </p:spPr>
      </p:pic>
    </p:spTree>
    <p:extLst>
      <p:ext uri="{BB962C8B-B14F-4D97-AF65-F5344CB8AC3E}">
        <p14:creationId xmlns:p14="http://schemas.microsoft.com/office/powerpoint/2010/main" val="34622610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EA89523-4A03-4629-878E-2EE72B7672A7}"/>
              </a:ext>
            </a:extLst>
          </p:cNvPr>
          <p:cNvSpPr>
            <a:spLocks noGrp="1"/>
          </p:cNvSpPr>
          <p:nvPr>
            <p:ph type="title"/>
            <p:custDataLst>
              <p:tags r:id="rId1"/>
            </p:custDataLst>
          </p:nvPr>
        </p:nvSpPr>
        <p:spPr>
          <a:xfrm>
            <a:off x="1162050" y="290513"/>
            <a:ext cx="10515600" cy="1325562"/>
          </a:xfrm>
        </p:spPr>
        <p:txBody>
          <a:bodyPr/>
          <a:lstStyle/>
          <a:p>
            <a:r>
              <a:rPr lang="fr-FR"/>
              <a:t>Aperçu des critères pour un « bon » plan de nutrition national (2/2)</a:t>
            </a:r>
          </a:p>
        </p:txBody>
      </p:sp>
      <p:graphicFrame>
        <p:nvGraphicFramePr>
          <p:cNvPr id="5" name="Table 4">
            <a:extLst>
              <a:ext uri="{FF2B5EF4-FFF2-40B4-BE49-F238E27FC236}">
                <a16:creationId xmlns:a16="http://schemas.microsoft.com/office/drawing/2014/main" id="{6A65D0CD-3789-4019-8B78-135D745EC620}"/>
              </a:ext>
            </a:extLst>
          </p:cNvPr>
          <p:cNvGraphicFramePr>
            <a:graphicFrameLocks noGrp="1"/>
          </p:cNvGraphicFramePr>
          <p:nvPr>
            <p:custDataLst>
              <p:tags r:id="rId2"/>
            </p:custDataLst>
            <p:extLst>
              <p:ext uri="{D42A27DB-BD31-4B8C-83A1-F6EECF244321}">
                <p14:modId xmlns:p14="http://schemas.microsoft.com/office/powerpoint/2010/main" val="2714886256"/>
              </p:ext>
            </p:extLst>
          </p:nvPr>
        </p:nvGraphicFramePr>
        <p:xfrm>
          <a:off x="1143000" y="1809750"/>
          <a:ext cx="9601200" cy="4633852"/>
        </p:xfrm>
        <a:graphic>
          <a:graphicData uri="http://schemas.openxmlformats.org/drawingml/2006/table">
            <a:tbl>
              <a:tblPr firstRow="1" bandRow="1">
                <a:tableStyleId>{69CF1AB2-1976-4502-BF36-3FF5EA218861}</a:tableStyleId>
              </a:tblPr>
              <a:tblGrid>
                <a:gridCol w="9083615">
                  <a:extLst>
                    <a:ext uri="{9D8B030D-6E8A-4147-A177-3AD203B41FA5}">
                      <a16:colId xmlns:a16="http://schemas.microsoft.com/office/drawing/2014/main" val="1259984812"/>
                    </a:ext>
                  </a:extLst>
                </a:gridCol>
                <a:gridCol w="517585">
                  <a:extLst>
                    <a:ext uri="{9D8B030D-6E8A-4147-A177-3AD203B41FA5}">
                      <a16:colId xmlns:a16="http://schemas.microsoft.com/office/drawing/2014/main" val="1501101230"/>
                    </a:ext>
                  </a:extLst>
                </a:gridCol>
              </a:tblGrid>
              <a:tr h="518383">
                <a:tc>
                  <a:txBody>
                    <a:bodyPr/>
                    <a:lstStyle/>
                    <a:p>
                      <a:r>
                        <a:rPr lang="en-GB" noProof="0" dirty="0"/>
                        <a:t>Critère 10 : </a:t>
                      </a:r>
                      <a:r>
                        <a:rPr lang="en-GB" b="0" noProof="0" dirty="0"/>
                        <a:t>Options prioritaires convenus pour obtenir l’impact et atteindre les objectifs et les résultats désirés en faveur de la nutrition</a:t>
                      </a:r>
                      <a:endParaRPr lang="fr-FR" noProof="0" dirty="0"/>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8080775"/>
                  </a:ext>
                </a:extLst>
              </a:tr>
              <a:tr h="518383">
                <a:tc>
                  <a:txBody>
                    <a:bodyPr/>
                    <a:lstStyle/>
                    <a:p>
                      <a:r>
                        <a:rPr lang="en-GB" b="1" noProof="0"/>
                        <a:t>Critère 11</a:t>
                      </a:r>
                      <a:r>
                        <a:rPr lang="en-GB" noProof="0"/>
                        <a:t> : Suivi des données budgétaires et des dépenses </a:t>
                      </a: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3197584"/>
                  </a:ext>
                </a:extLst>
              </a:tr>
              <a:tr h="518383">
                <a:tc>
                  <a:txBody>
                    <a:bodyPr/>
                    <a:lstStyle/>
                    <a:p>
                      <a:r>
                        <a:rPr lang="en-GB" b="1" noProof="0"/>
                        <a:t>Critère 12</a:t>
                      </a:r>
                      <a:r>
                        <a:rPr lang="en-GB" noProof="0"/>
                        <a:t> : Description de la manière dont les fonds et les ressources seront déployés auprès des responsables des budgets sectoriels et à l’échelle infranationale</a:t>
                      </a: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7557951"/>
                  </a:ext>
                </a:extLst>
              </a:tr>
              <a:tr h="518383">
                <a:tc>
                  <a:txBody>
                    <a:bodyPr/>
                    <a:lstStyle/>
                    <a:p>
                      <a:r>
                        <a:rPr lang="en-GB" b="1" noProof="0" dirty="0"/>
                        <a:t>Critère 13</a:t>
                      </a:r>
                      <a:r>
                        <a:rPr lang="en-GB" noProof="0" dirty="0"/>
                        <a:t> : Cadre opérationnel, incluant un plan de mise en œuvre </a:t>
                      </a: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0301598"/>
                  </a:ext>
                </a:extLst>
              </a:tr>
              <a:tr h="518383">
                <a:tc>
                  <a:txBody>
                    <a:bodyPr/>
                    <a:lstStyle/>
                    <a:p>
                      <a:r>
                        <a:rPr lang="en-GB" b="1" noProof="0" dirty="0"/>
                        <a:t>Critère 14</a:t>
                      </a:r>
                      <a:r>
                        <a:rPr lang="en-GB" noProof="0" dirty="0"/>
                        <a:t> : Évaluation et renforcement des capacités individuelles, organisationnelles et institutionnelles</a:t>
                      </a: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6007748"/>
                  </a:ext>
                </a:extLst>
              </a:tr>
              <a:tr h="518383">
                <a:tc>
                  <a:txBody>
                    <a:bodyPr/>
                    <a:lstStyle/>
                    <a:p>
                      <a:r>
                        <a:rPr lang="en-GB" b="1" noProof="0" dirty="0"/>
                        <a:t>Critère 15</a:t>
                      </a:r>
                      <a:r>
                        <a:rPr lang="en-GB" noProof="0" dirty="0"/>
                        <a:t> : Cadre</a:t>
                      </a:r>
                      <a:r>
                        <a:rPr lang="en-GB" sz="1800" b="0" dirty="0"/>
                        <a:t> de suivi</a:t>
                      </a:r>
                      <a:r>
                        <a:rPr lang="en-GB" noProof="0" dirty="0"/>
                        <a:t> et d’évaluation </a:t>
                      </a: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4221308"/>
                  </a:ext>
                </a:extLst>
              </a:tr>
              <a:tr h="518383">
                <a:tc>
                  <a:txBody>
                    <a:bodyPr/>
                    <a:lstStyle/>
                    <a:p>
                      <a:r>
                        <a:rPr lang="en-GB" b="1" noProof="0"/>
                        <a:t>Critère 16</a:t>
                      </a:r>
                      <a:r>
                        <a:rPr lang="en-GB" noProof="0"/>
                        <a:t> : Examens réguliers et conjoints des performances </a:t>
                      </a: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3088101"/>
                  </a:ext>
                </a:extLst>
              </a:tr>
              <a:tr h="518383">
                <a:tc>
                  <a:txBody>
                    <a:bodyPr/>
                    <a:lstStyle/>
                    <a:p>
                      <a:r>
                        <a:rPr lang="en-GB" b="1" noProof="0" dirty="0"/>
                        <a:t>Critère 17</a:t>
                      </a:r>
                      <a:r>
                        <a:rPr lang="en-GB" noProof="0" dirty="0"/>
                        <a:t> : Recherche opérationnelle, documentation et diffusion des bonnes pratiques et des enseignements tirés</a:t>
                      </a: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5497606"/>
                  </a:ext>
                </a:extLst>
              </a:tr>
            </a:tbl>
          </a:graphicData>
        </a:graphic>
      </p:graphicFrame>
      <p:pic>
        <p:nvPicPr>
          <p:cNvPr id="9" name="Graphic 8" descr="Checkmark">
            <a:extLst>
              <a:ext uri="{FF2B5EF4-FFF2-40B4-BE49-F238E27FC236}">
                <a16:creationId xmlns:a16="http://schemas.microsoft.com/office/drawing/2014/main" id="{FD497C42-78C6-4EDB-8496-F8CF0BDB3E5A}"/>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68844" y="2971800"/>
            <a:ext cx="457200" cy="457200"/>
          </a:xfrm>
          <a:prstGeom prst="rect">
            <a:avLst/>
          </a:prstGeom>
        </p:spPr>
      </p:pic>
      <p:pic>
        <p:nvPicPr>
          <p:cNvPr id="11" name="Graphic 10" descr="Checkmark">
            <a:extLst>
              <a:ext uri="{FF2B5EF4-FFF2-40B4-BE49-F238E27FC236}">
                <a16:creationId xmlns:a16="http://schemas.microsoft.com/office/drawing/2014/main" id="{7D8054DC-7523-4834-B10F-05211873B77A}"/>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68844" y="2389245"/>
            <a:ext cx="457200" cy="457200"/>
          </a:xfrm>
          <a:prstGeom prst="rect">
            <a:avLst/>
          </a:prstGeom>
        </p:spPr>
      </p:pic>
      <p:pic>
        <p:nvPicPr>
          <p:cNvPr id="13" name="Graphic 12" descr="Checkmark">
            <a:extLst>
              <a:ext uri="{FF2B5EF4-FFF2-40B4-BE49-F238E27FC236}">
                <a16:creationId xmlns:a16="http://schemas.microsoft.com/office/drawing/2014/main" id="{52E45B44-1511-4FC7-B2A1-10E0EB911381}"/>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68844" y="1876786"/>
            <a:ext cx="457200" cy="457200"/>
          </a:xfrm>
          <a:prstGeom prst="rect">
            <a:avLst/>
          </a:prstGeom>
        </p:spPr>
      </p:pic>
      <p:pic>
        <p:nvPicPr>
          <p:cNvPr id="15" name="Graphic 14" descr="Checkmark">
            <a:extLst>
              <a:ext uri="{FF2B5EF4-FFF2-40B4-BE49-F238E27FC236}">
                <a16:creationId xmlns:a16="http://schemas.microsoft.com/office/drawing/2014/main" id="{B12F93C2-D51C-4B4E-83E8-2A534F3AAC63}"/>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68844" y="3551838"/>
            <a:ext cx="457200" cy="457200"/>
          </a:xfrm>
          <a:prstGeom prst="rect">
            <a:avLst/>
          </a:prstGeom>
        </p:spPr>
      </p:pic>
      <p:pic>
        <p:nvPicPr>
          <p:cNvPr id="17" name="Graphic 16" descr="Checkmark">
            <a:extLst>
              <a:ext uri="{FF2B5EF4-FFF2-40B4-BE49-F238E27FC236}">
                <a16:creationId xmlns:a16="http://schemas.microsoft.com/office/drawing/2014/main" id="{AFE66477-51C4-4765-B646-D2F8B8935E02}"/>
              </a:ext>
            </a:extLst>
          </p:cNvPr>
          <p:cNvPicPr>
            <a:picLocks noChangeAspect="1"/>
          </p:cNvPicPr>
          <p:nvPr>
            <p:custDataLst>
              <p:tags r:id="rId7"/>
            </p:custDataLst>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68844" y="4131876"/>
            <a:ext cx="457200" cy="457200"/>
          </a:xfrm>
          <a:prstGeom prst="rect">
            <a:avLst/>
          </a:prstGeom>
        </p:spPr>
      </p:pic>
      <p:pic>
        <p:nvPicPr>
          <p:cNvPr id="19" name="Graphic 18" descr="Checkmark">
            <a:extLst>
              <a:ext uri="{FF2B5EF4-FFF2-40B4-BE49-F238E27FC236}">
                <a16:creationId xmlns:a16="http://schemas.microsoft.com/office/drawing/2014/main" id="{97685C6B-A63F-4F8C-81F2-3B3991FE7225}"/>
              </a:ext>
            </a:extLst>
          </p:cNvPr>
          <p:cNvPicPr>
            <a:picLocks noChangeAspect="1"/>
          </p:cNvPicPr>
          <p:nvPr>
            <p:custDataLst>
              <p:tags r:id="rId8"/>
            </p:custDataLst>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68844" y="4711914"/>
            <a:ext cx="457200" cy="457200"/>
          </a:xfrm>
          <a:prstGeom prst="rect">
            <a:avLst/>
          </a:prstGeom>
        </p:spPr>
      </p:pic>
      <p:pic>
        <p:nvPicPr>
          <p:cNvPr id="21" name="Graphic 20" descr="Checkmark">
            <a:extLst>
              <a:ext uri="{FF2B5EF4-FFF2-40B4-BE49-F238E27FC236}">
                <a16:creationId xmlns:a16="http://schemas.microsoft.com/office/drawing/2014/main" id="{F8B14768-51CC-4EC0-961C-90BBF3A29120}"/>
              </a:ext>
            </a:extLst>
          </p:cNvPr>
          <p:cNvPicPr>
            <a:picLocks noChangeAspect="1"/>
          </p:cNvPicPr>
          <p:nvPr>
            <p:custDataLst>
              <p:tags r:id="rId9"/>
            </p:custDataLst>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68844" y="5228442"/>
            <a:ext cx="457200" cy="457200"/>
          </a:xfrm>
          <a:prstGeom prst="rect">
            <a:avLst/>
          </a:prstGeom>
        </p:spPr>
      </p:pic>
      <p:pic>
        <p:nvPicPr>
          <p:cNvPr id="23" name="Graphic 22" descr="Checkmark">
            <a:extLst>
              <a:ext uri="{FF2B5EF4-FFF2-40B4-BE49-F238E27FC236}">
                <a16:creationId xmlns:a16="http://schemas.microsoft.com/office/drawing/2014/main" id="{C823AA77-7DA7-4F62-ABE3-A16188B52225}"/>
              </a:ext>
            </a:extLst>
          </p:cNvPr>
          <p:cNvPicPr>
            <a:picLocks noChangeAspect="1"/>
          </p:cNvPicPr>
          <p:nvPr>
            <p:custDataLst>
              <p:tags r:id="rId10"/>
            </p:custDataLst>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68844" y="5775173"/>
            <a:ext cx="457200" cy="457200"/>
          </a:xfrm>
          <a:prstGeom prst="rect">
            <a:avLst/>
          </a:prstGeom>
        </p:spPr>
      </p:pic>
    </p:spTree>
    <p:extLst>
      <p:ext uri="{BB962C8B-B14F-4D97-AF65-F5344CB8AC3E}">
        <p14:creationId xmlns:p14="http://schemas.microsoft.com/office/powerpoint/2010/main" val="22727177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564517-34B8-4CC7-869B-4737717EFBEA}"/>
              </a:ext>
            </a:extLst>
          </p:cNvPr>
          <p:cNvSpPr txBox="1"/>
          <p:nvPr>
            <p:custDataLst>
              <p:tags r:id="rId1"/>
            </p:custDataLst>
          </p:nvPr>
        </p:nvSpPr>
        <p:spPr>
          <a:xfrm>
            <a:off x="3693939" y="6142460"/>
            <a:ext cx="77674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chemeClr val="accent5"/>
                </a:solidFill>
                <a:effectLst/>
                <a:uLnTx/>
                <a:uFillTx/>
                <a:latin typeface="Arial Narrow" panose="020B0606020202030204" pitchFamily="34" charset="0"/>
                <a:ea typeface="+mn-ea"/>
              </a:rPr>
              <a:t>Remerciements pour l’outil</a:t>
            </a:r>
          </a:p>
        </p:txBody>
      </p:sp>
      <p:pic>
        <p:nvPicPr>
          <p:cNvPr id="2" name="Picture 1">
            <a:extLst>
              <a:ext uri="{FF2B5EF4-FFF2-40B4-BE49-F238E27FC236}">
                <a16:creationId xmlns:a16="http://schemas.microsoft.com/office/drawing/2014/main" id="{1FA609D8-F49D-4886-9C1A-61E0173CDFFD}"/>
              </a:ext>
            </a:extLst>
          </p:cNvPr>
          <p:cNvPicPr>
            <a:picLocks noChangeAspect="1"/>
          </p:cNvPicPr>
          <p:nvPr>
            <p:custDataLst>
              <p:tags r:id="rId2"/>
            </p:custDataLst>
          </p:nvPr>
        </p:nvPicPr>
        <p:blipFill>
          <a:blip r:embed="rId13"/>
          <a:stretch>
            <a:fillRect/>
          </a:stretch>
        </p:blipFill>
        <p:spPr>
          <a:xfrm>
            <a:off x="9651089" y="3437699"/>
            <a:ext cx="2298607" cy="453865"/>
          </a:xfrm>
          <a:prstGeom prst="rect">
            <a:avLst/>
          </a:prstGeom>
        </p:spPr>
      </p:pic>
      <p:pic>
        <p:nvPicPr>
          <p:cNvPr id="6" name="Picture 10" descr="Image result for aga khan university logo">
            <a:extLst>
              <a:ext uri="{FF2B5EF4-FFF2-40B4-BE49-F238E27FC236}">
                <a16:creationId xmlns:a16="http://schemas.microsoft.com/office/drawing/2014/main" id="{25A517F8-7762-4177-B25F-CCF78E7DC61D}"/>
              </a:ext>
            </a:extLst>
          </p:cNvPr>
          <p:cNvPicPr>
            <a:picLocks noChangeAspect="1" noChangeArrowheads="1"/>
          </p:cNvPicPr>
          <p:nvPr>
            <p:custDataLst>
              <p:tags r:id="rId3"/>
            </p:custDataLst>
          </p:nvPr>
        </p:nvPicPr>
        <p:blipFill>
          <a:blip r:embed="rId14">
            <a:extLst>
              <a:ext uri="{28A0092B-C50C-407E-A947-70E740481C1C}">
                <a14:useLocalDpi xmlns:a14="http://schemas.microsoft.com/office/drawing/2010/main" val="0"/>
              </a:ext>
            </a:extLst>
          </a:blip>
          <a:srcRect/>
          <a:stretch>
            <a:fillRect/>
          </a:stretch>
        </p:blipFill>
        <p:spPr bwMode="auto">
          <a:xfrm>
            <a:off x="9663615" y="196285"/>
            <a:ext cx="2298607" cy="9905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1D4E31A-2F47-496B-BB65-08F8F0715B17}"/>
              </a:ext>
            </a:extLst>
          </p:cNvPr>
          <p:cNvSpPr/>
          <p:nvPr>
            <p:custDataLst>
              <p:tags r:id="rId4"/>
            </p:custDataLst>
          </p:nvPr>
        </p:nvSpPr>
        <p:spPr>
          <a:xfrm>
            <a:off x="1077785" y="367434"/>
            <a:ext cx="8409115" cy="6332759"/>
          </a:xfrm>
          <a:prstGeom prst="rect">
            <a:avLst/>
          </a:prstGeom>
        </p:spPr>
        <p:txBody>
          <a:bodyPr wrap="square">
            <a:spAutoFit/>
          </a:bodyPr>
          <a:lstStyle/>
          <a:p>
            <a:pPr algn="just">
              <a:spcAft>
                <a:spcPts val="600"/>
              </a:spcAft>
            </a:pPr>
            <a:r>
              <a:rPr lang="fr-FR" sz="1300" dirty="0">
                <a:effectLst/>
                <a:latin typeface="Franklin Gothic Medium Cond" panose="020B0606030402020204" pitchFamily="34" charset="0"/>
                <a:ea typeface="Calibri" panose="020F0502020204030204" pitchFamily="34" charset="0"/>
                <a:cs typeface="Times New Roman" panose="02020603050405020304" pitchFamily="18" charset="0"/>
              </a:rPr>
              <a:t>MQSUN</a:t>
            </a:r>
            <a:r>
              <a:rPr lang="fr-FR" sz="1300" baseline="30000" dirty="0">
                <a:effectLst/>
                <a:latin typeface="Franklin Gothic Medium Cond" panose="020B0606030402020204" pitchFamily="34" charset="0"/>
                <a:ea typeface="Calibri" panose="020F0502020204030204" pitchFamily="34" charset="0"/>
                <a:cs typeface="Times New Roman" panose="02020603050405020304" pitchFamily="18" charset="0"/>
              </a:rPr>
              <a:t>+</a:t>
            </a:r>
            <a:r>
              <a:rPr lang="fr-FR" sz="1300" dirty="0">
                <a:effectLst/>
                <a:latin typeface="Franklin Gothic Medium Cond" panose="020B0606030402020204" pitchFamily="34" charset="0"/>
                <a:ea typeface="Calibri" panose="020F0502020204030204" pitchFamily="34" charset="0"/>
                <a:cs typeface="Times New Roman" panose="02020603050405020304" pitchFamily="18" charset="0"/>
              </a:rPr>
              <a:t> fournit une assistance technique au Département Britannique pour le Développement </a:t>
            </a:r>
            <a:r>
              <a:rPr lang="fr-FR" sz="1300" dirty="0">
                <a:latin typeface="Franklin Gothic Medium Cond" panose="020B0606030402020204" pitchFamily="34" charset="0"/>
                <a:ea typeface="Calibri" panose="020F0502020204030204" pitchFamily="34" charset="0"/>
                <a:cs typeface="Times New Roman" panose="02020603050405020304" pitchFamily="18" charset="0"/>
              </a:rPr>
              <a:t>I</a:t>
            </a:r>
            <a:r>
              <a:rPr lang="fr-FR" sz="1300" dirty="0">
                <a:effectLst/>
                <a:latin typeface="Franklin Gothic Medium Cond" panose="020B0606030402020204" pitchFamily="34" charset="0"/>
                <a:ea typeface="Calibri" panose="020F0502020204030204" pitchFamily="34" charset="0"/>
                <a:cs typeface="Times New Roman" panose="02020603050405020304" pitchFamily="18" charset="0"/>
              </a:rPr>
              <a:t>nternational (DFID) dans le but d’améliorer la qualité des programmes spécifiques et contribuant à la nutrition. Le projet bénéficie des ressources d’un consortium de cinq grandes organisations non étatiques travaillant dans le domaine de la nutrition. Le consortium est dirigé par PATH.</a:t>
            </a:r>
          </a:p>
          <a:p>
            <a:pPr algn="just">
              <a:spcAft>
                <a:spcPts val="600"/>
              </a:spcAft>
            </a:pPr>
            <a:r>
              <a:rPr lang="fr-FR" sz="1300" dirty="0">
                <a:effectLst/>
                <a:latin typeface="Franklin Gothic Medium Cond" panose="020B0606030402020204" pitchFamily="34" charset="0"/>
                <a:ea typeface="Calibri" panose="020F0502020204030204" pitchFamily="34" charset="0"/>
                <a:cs typeface="Times New Roman" panose="02020603050405020304" pitchFamily="18" charset="0"/>
              </a:rPr>
              <a:t>Le groupe s’engage à : </a:t>
            </a:r>
          </a:p>
          <a:p>
            <a:pPr marL="171450" marR="0" lvl="0" indent="-171450" algn="just">
              <a:spcBef>
                <a:spcPts val="0"/>
              </a:spcBef>
              <a:spcAft>
                <a:spcPts val="600"/>
              </a:spcAft>
              <a:buFont typeface="Arial" panose="020B0604020202020204" pitchFamily="34" charset="0"/>
              <a:buChar char="•"/>
            </a:pPr>
            <a:r>
              <a:rPr lang="fr-FR" sz="1300" dirty="0">
                <a:effectLst/>
                <a:latin typeface="Franklin Gothic Medium Cond" panose="020B0606030402020204" pitchFamily="34" charset="0"/>
                <a:ea typeface="Calibri" panose="020F0502020204030204" pitchFamily="34" charset="0"/>
                <a:cs typeface="Times New Roman" panose="02020603050405020304" pitchFamily="18" charset="0"/>
              </a:rPr>
              <a:t>Élargir l’éventail de données factuelles sur les causes de la sous-nutrition.</a:t>
            </a:r>
          </a:p>
          <a:p>
            <a:pPr marL="171450" marR="0" lvl="0" indent="-171450" algn="just">
              <a:spcBef>
                <a:spcPts val="0"/>
              </a:spcBef>
              <a:spcAft>
                <a:spcPts val="600"/>
              </a:spcAft>
              <a:buFont typeface="Arial" panose="020B0604020202020204" pitchFamily="34" charset="0"/>
              <a:buChar char="•"/>
            </a:pPr>
            <a:r>
              <a:rPr lang="fr-FR" sz="1300" dirty="0">
                <a:effectLst/>
                <a:latin typeface="Franklin Gothic Medium Cond" panose="020B0606030402020204" pitchFamily="34" charset="0"/>
                <a:ea typeface="Calibri" panose="020F0502020204030204" pitchFamily="34" charset="0"/>
                <a:cs typeface="Times New Roman" panose="02020603050405020304" pitchFamily="18" charset="0"/>
              </a:rPr>
              <a:t>Renforcer les compétences et les capacités afin de favoriser la multiplication des programmes spécifiques et contribuant à la nutrition.</a:t>
            </a:r>
          </a:p>
          <a:p>
            <a:pPr marL="171450" marR="0" lvl="0" indent="-171450" algn="just">
              <a:spcBef>
                <a:spcPts val="0"/>
              </a:spcBef>
              <a:spcAft>
                <a:spcPts val="600"/>
              </a:spcAft>
              <a:buFont typeface="Arial" panose="020B0604020202020204" pitchFamily="34" charset="0"/>
              <a:buChar char="•"/>
            </a:pPr>
            <a:r>
              <a:rPr lang="fr-FR" sz="1300" dirty="0">
                <a:effectLst/>
                <a:latin typeface="Franklin Gothic Medium Cond" panose="020B0606030402020204" pitchFamily="34" charset="0"/>
                <a:ea typeface="Calibri" panose="020F0502020204030204" pitchFamily="34" charset="0"/>
                <a:cs typeface="Times New Roman" panose="02020603050405020304" pitchFamily="18" charset="0"/>
              </a:rPr>
              <a:t>Fournir la meilleure orientation possible afin d’appuyer la conception, la mise en œuvre, le suivi et l’évaluation de programmes.</a:t>
            </a:r>
          </a:p>
          <a:p>
            <a:pPr marL="171450" marR="0" lvl="0" indent="-171450" algn="just">
              <a:spcBef>
                <a:spcPts val="0"/>
              </a:spcBef>
              <a:spcAft>
                <a:spcPts val="600"/>
              </a:spcAft>
              <a:buFont typeface="Arial" panose="020B0604020202020204" pitchFamily="34" charset="0"/>
              <a:buChar char="•"/>
            </a:pPr>
            <a:r>
              <a:rPr lang="fr-FR" sz="1300" dirty="0">
                <a:effectLst/>
                <a:latin typeface="Franklin Gothic Medium Cond" panose="020B0606030402020204" pitchFamily="34" charset="0"/>
                <a:ea typeface="Calibri" panose="020F0502020204030204" pitchFamily="34" charset="0"/>
                <a:cs typeface="Times New Roman" panose="02020603050405020304" pitchFamily="18" charset="0"/>
              </a:rPr>
              <a:t>Développer l’innovation dans les programmes nutritionnels.</a:t>
            </a:r>
          </a:p>
          <a:p>
            <a:pPr marL="171450" marR="0" lvl="0" indent="-171450" algn="just">
              <a:spcBef>
                <a:spcPts val="0"/>
              </a:spcBef>
              <a:spcAft>
                <a:spcPts val="600"/>
              </a:spcAft>
              <a:buFont typeface="Arial" panose="020B0604020202020204" pitchFamily="34" charset="0"/>
              <a:buChar char="•"/>
            </a:pPr>
            <a:r>
              <a:rPr lang="fr-FR" sz="1300" dirty="0">
                <a:effectLst/>
                <a:latin typeface="Franklin Gothic Medium Cond" panose="020B0606030402020204" pitchFamily="34" charset="0"/>
                <a:ea typeface="Calibri" panose="020F0502020204030204" pitchFamily="34" charset="0"/>
                <a:cs typeface="Times New Roman" panose="02020603050405020304" pitchFamily="18" charset="0"/>
              </a:rPr>
              <a:t>Partager les connaissances de façon à veiller à ce que les enseignements soient tirés dans l’ensemble du DFID et au-delà.</a:t>
            </a:r>
          </a:p>
          <a:p>
            <a:pPr>
              <a:lnSpc>
                <a:spcPct val="107000"/>
              </a:lnSpc>
              <a:spcBef>
                <a:spcPts val="2100"/>
              </a:spcBef>
              <a:spcAft>
                <a:spcPts val="1200"/>
              </a:spcAft>
            </a:pPr>
            <a:r>
              <a:rPr lang="fr-FR" b="1" dirty="0">
                <a:effectLst/>
                <a:latin typeface="Franklin Gothic Medium Cond" panose="020B0606030402020204" pitchFamily="34" charset="0"/>
                <a:ea typeface="Times New Roman" panose="02020603050405020304" pitchFamily="18" charset="0"/>
                <a:cs typeface="Times New Roman" panose="02020603050405020304" pitchFamily="18" charset="0"/>
              </a:rPr>
              <a:t>Partenaires MQSUN</a:t>
            </a:r>
            <a:r>
              <a:rPr lang="fr-FR" b="1" baseline="30000" dirty="0">
                <a:effectLst/>
                <a:latin typeface="Franklin Gothic Medium Cond" panose="020B0606030402020204" pitchFamily="34" charset="0"/>
                <a:ea typeface="Times New Roman" panose="02020603050405020304" pitchFamily="18" charset="0"/>
                <a:cs typeface="Times New Roman" panose="02020603050405020304" pitchFamily="18" charset="0"/>
              </a:rPr>
              <a:t>+</a:t>
            </a:r>
            <a:endParaRPr lang="fr-FR" b="1" dirty="0">
              <a:effectLst/>
              <a:latin typeface="Franklin Gothic Medium Cond" panose="020B0606030402020204" pitchFamily="34" charset="0"/>
              <a:ea typeface="Times New Roman" panose="02020603050405020304" pitchFamily="18" charset="0"/>
              <a:cs typeface="Times New Roman" panose="02020603050405020304" pitchFamily="18" charset="0"/>
            </a:endParaRPr>
          </a:p>
          <a:p>
            <a:pPr algn="just">
              <a:spcAft>
                <a:spcPts val="600"/>
              </a:spcAft>
            </a:pPr>
            <a:r>
              <a:rPr lang="fr-FR" sz="1300" dirty="0">
                <a:effectLst/>
                <a:latin typeface="Franklin Gothic Medium Cond" panose="020B0606030402020204" pitchFamily="34" charset="0"/>
                <a:ea typeface="Calibri" panose="020F0502020204030204" pitchFamily="34" charset="0"/>
                <a:cs typeface="Times New Roman" panose="02020603050405020304" pitchFamily="18" charset="0"/>
              </a:rPr>
              <a:t>Université Aga Khan </a:t>
            </a:r>
          </a:p>
          <a:p>
            <a:pPr marL="0" marR="0" lvl="0" indent="0" algn="just" defTabSz="914400" rtl="0" eaLnBrk="1" fontAlgn="auto" latinLnBrk="0" hangingPunct="1">
              <a:lnSpc>
                <a:spcPct val="100000"/>
              </a:lnSpc>
              <a:spcBef>
                <a:spcPts val="0"/>
              </a:spcBef>
              <a:spcAft>
                <a:spcPts val="600"/>
              </a:spcAft>
              <a:buClrTx/>
              <a:buSzTx/>
              <a:buFontTx/>
              <a:buNone/>
              <a:tabLst/>
              <a:defRPr/>
            </a:pPr>
            <a:r>
              <a:rPr lang="fr-FR" sz="1300" dirty="0">
                <a:effectLst/>
                <a:latin typeface="Franklin Gothic Medium Cond" panose="020B0606030402020204" pitchFamily="34" charset="0"/>
                <a:ea typeface="Calibri" panose="020F0502020204030204" pitchFamily="34" charset="0"/>
                <a:cs typeface="Times New Roman" panose="02020603050405020304" pitchFamily="18" charset="0"/>
              </a:rPr>
              <a:t>DAI Global Health</a:t>
            </a:r>
          </a:p>
          <a:p>
            <a:pPr algn="just">
              <a:spcAft>
                <a:spcPts val="600"/>
              </a:spcAft>
            </a:pPr>
            <a:r>
              <a:rPr lang="fr-FR" sz="1300" dirty="0">
                <a:effectLst/>
                <a:latin typeface="Franklin Gothic Medium Cond" panose="020B0606030402020204" pitchFamily="34" charset="0"/>
                <a:ea typeface="Calibri" panose="020F0502020204030204" pitchFamily="34" charset="0"/>
                <a:cs typeface="Times New Roman" panose="02020603050405020304" pitchFamily="18" charset="0"/>
              </a:rPr>
              <a:t>Development Initiatives </a:t>
            </a:r>
          </a:p>
          <a:p>
            <a:pPr algn="just">
              <a:spcAft>
                <a:spcPts val="600"/>
              </a:spcAft>
            </a:pPr>
            <a:r>
              <a:rPr lang="fr-FR" sz="1300" dirty="0">
                <a:effectLst/>
                <a:latin typeface="Franklin Gothic Medium Cond" panose="020B0606030402020204" pitchFamily="34" charset="0"/>
                <a:ea typeface="Calibri" panose="020F0502020204030204" pitchFamily="34" charset="0"/>
                <a:cs typeface="Times New Roman" panose="02020603050405020304" pitchFamily="18" charset="0"/>
              </a:rPr>
              <a:t>NutritionWorks</a:t>
            </a:r>
          </a:p>
          <a:p>
            <a:pPr algn="just">
              <a:spcAft>
                <a:spcPts val="600"/>
              </a:spcAft>
            </a:pPr>
            <a:r>
              <a:rPr lang="fr-FR" sz="1300" dirty="0">
                <a:effectLst/>
                <a:latin typeface="Franklin Gothic Medium Cond" panose="020B0606030402020204" pitchFamily="34" charset="0"/>
                <a:ea typeface="Calibri" panose="020F0502020204030204" pitchFamily="34" charset="0"/>
                <a:cs typeface="Times New Roman" panose="02020603050405020304" pitchFamily="18" charset="0"/>
              </a:rPr>
              <a:t>PATH</a:t>
            </a:r>
          </a:p>
          <a:p>
            <a:pPr>
              <a:lnSpc>
                <a:spcPct val="107000"/>
              </a:lnSpc>
              <a:spcBef>
                <a:spcPts val="2100"/>
              </a:spcBef>
              <a:spcAft>
                <a:spcPts val="1200"/>
              </a:spcAft>
            </a:pPr>
            <a:r>
              <a:rPr lang="fr-FR" b="1" dirty="0">
                <a:effectLst/>
                <a:latin typeface="Franklin Gothic Medium Cond" panose="020B0606030402020204" pitchFamily="34" charset="0"/>
                <a:ea typeface="Times New Roman" panose="02020603050405020304" pitchFamily="18" charset="0"/>
                <a:cs typeface="Times New Roman" panose="02020603050405020304" pitchFamily="18" charset="0"/>
              </a:rPr>
              <a:t>Contact</a:t>
            </a:r>
          </a:p>
          <a:p>
            <a:pPr algn="just">
              <a:spcAft>
                <a:spcPts val="600"/>
              </a:spcAft>
            </a:pPr>
            <a:r>
              <a:rPr lang="fr-FR" sz="1300" dirty="0">
                <a:effectLst/>
                <a:latin typeface="Franklin Gothic Medium Cond" panose="020B0606030402020204" pitchFamily="34" charset="0"/>
                <a:ea typeface="Calibri" panose="020F0502020204030204" pitchFamily="34" charset="0"/>
                <a:cs typeface="Times New Roman" panose="02020603050405020304" pitchFamily="18" charset="0"/>
              </a:rPr>
              <a:t>PATH | 455 Massachusetts avenue NW, suite 1000 | Washington, DC 20001 | États-Unis</a:t>
            </a:r>
          </a:p>
          <a:p>
            <a:pPr algn="just">
              <a:spcAft>
                <a:spcPts val="600"/>
              </a:spcAft>
            </a:pPr>
            <a:r>
              <a:rPr lang="fr-FR" sz="1300" dirty="0">
                <a:effectLst/>
                <a:latin typeface="Franklin Gothic Medium Cond" panose="020B0606030402020204" pitchFamily="34" charset="0"/>
                <a:ea typeface="Calibri" panose="020F0502020204030204" pitchFamily="34" charset="0"/>
                <a:cs typeface="Times New Roman" panose="02020603050405020304" pitchFamily="18" charset="0"/>
              </a:rPr>
              <a:t>Tél. : +1 (202) 822-0033</a:t>
            </a:r>
          </a:p>
          <a:p>
            <a:pPr algn="just">
              <a:spcAft>
                <a:spcPts val="600"/>
              </a:spcAft>
            </a:pPr>
            <a:r>
              <a:rPr lang="fr-FR" sz="1300" dirty="0">
                <a:effectLst/>
                <a:latin typeface="Franklin Gothic Medium Cond" panose="020B0606030402020204" pitchFamily="34" charset="0"/>
                <a:ea typeface="Calibri" panose="020F0502020204030204" pitchFamily="34" charset="0"/>
                <a:cs typeface="Times New Roman" panose="02020603050405020304" pitchFamily="18" charset="0"/>
              </a:rPr>
              <a:t>Fax. : +1 (202) 457-1466</a:t>
            </a:r>
          </a:p>
        </p:txBody>
      </p:sp>
      <p:pic>
        <p:nvPicPr>
          <p:cNvPr id="10" name="Picture 9" descr="DFID">
            <a:extLst>
              <a:ext uri="{FF2B5EF4-FFF2-40B4-BE49-F238E27FC236}">
                <a16:creationId xmlns:a16="http://schemas.microsoft.com/office/drawing/2014/main" id="{D7F0DE13-F791-44ED-A908-5453C1F270BC}"/>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10730846" y="5396846"/>
            <a:ext cx="1461154" cy="1461154"/>
          </a:xfrm>
          <a:prstGeom prst="rect">
            <a:avLst/>
          </a:prstGeom>
          <a:noFill/>
          <a:ln>
            <a:noFill/>
          </a:ln>
        </p:spPr>
      </p:pic>
      <p:sp>
        <p:nvSpPr>
          <p:cNvPr id="12" name="Rectangle 11">
            <a:extLst>
              <a:ext uri="{FF2B5EF4-FFF2-40B4-BE49-F238E27FC236}">
                <a16:creationId xmlns:a16="http://schemas.microsoft.com/office/drawing/2014/main" id="{278EF518-55ED-4BC5-93BC-383C1D379589}"/>
              </a:ext>
            </a:extLst>
          </p:cNvPr>
          <p:cNvSpPr/>
          <p:nvPr>
            <p:custDataLst>
              <p:tags r:id="rId6"/>
            </p:custDataLst>
          </p:nvPr>
        </p:nvSpPr>
        <p:spPr>
          <a:xfrm>
            <a:off x="9267822" y="5645860"/>
            <a:ext cx="1577619" cy="1061829"/>
          </a:xfrm>
          <a:prstGeom prst="rect">
            <a:avLst/>
          </a:prstGeom>
        </p:spPr>
        <p:txBody>
          <a:bodyPr wrap="square">
            <a:spAutoFit/>
          </a:bodyPr>
          <a:lstStyle/>
          <a:p>
            <a:pPr algn="r"/>
            <a:r>
              <a:rPr lang="fr-FR" sz="900" dirty="0">
                <a:solidFill>
                  <a:schemeClr val="tx1"/>
                </a:solidFill>
                <a:latin typeface="Franklin Gothic Medium Cond" panose="020B0606030402020204" pitchFamily="34" charset="0"/>
              </a:rPr>
              <a:t>Cette présentation a été préparée par MQSUN</a:t>
            </a:r>
            <a:r>
              <a:rPr lang="fr-FR" sz="900" baseline="30000" dirty="0">
                <a:solidFill>
                  <a:schemeClr val="tx1"/>
                </a:solidFill>
                <a:latin typeface="Franklin Gothic Medium Cond" panose="020B0606030402020204" pitchFamily="34" charset="0"/>
              </a:rPr>
              <a:t>+</a:t>
            </a:r>
            <a:r>
              <a:rPr lang="fr-FR" sz="900" dirty="0">
                <a:solidFill>
                  <a:schemeClr val="tx1"/>
                </a:solidFill>
                <a:latin typeface="Franklin Gothic Medium Cond" panose="020B0606030402020204" pitchFamily="34" charset="0"/>
              </a:rPr>
              <a:t> avec le soutien d’UK Aid et du gouvernement britannique ; toutefois, les opinions exprimées ne reflètent pas nécessairement les politiques officielles du gouvernement britannique.</a:t>
            </a:r>
          </a:p>
        </p:txBody>
      </p:sp>
      <p:pic>
        <p:nvPicPr>
          <p:cNvPr id="14" name="Picture 13">
            <a:extLst>
              <a:ext uri="{FF2B5EF4-FFF2-40B4-BE49-F238E27FC236}">
                <a16:creationId xmlns:a16="http://schemas.microsoft.com/office/drawing/2014/main" id="{BA871976-D601-4B5F-B071-01EA8704014F}"/>
              </a:ext>
            </a:extLst>
          </p:cNvPr>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9663615" y="2638314"/>
            <a:ext cx="2294350" cy="432006"/>
          </a:xfrm>
          <a:prstGeom prst="rect">
            <a:avLst/>
          </a:prstGeom>
        </p:spPr>
      </p:pic>
      <p:pic>
        <p:nvPicPr>
          <p:cNvPr id="16" name="Picture 15">
            <a:extLst>
              <a:ext uri="{FF2B5EF4-FFF2-40B4-BE49-F238E27FC236}">
                <a16:creationId xmlns:a16="http://schemas.microsoft.com/office/drawing/2014/main" id="{C2E30974-1E56-4BBA-8B6D-BBE39B324E54}"/>
              </a:ext>
            </a:extLst>
          </p:cNvPr>
          <p:cNvPicPr>
            <a:picLocks noChangeAspect="1"/>
          </p:cNvPicPr>
          <p:nvPr>
            <p:custDataLst>
              <p:tags r:id="rId8"/>
            </p:custDataLst>
          </p:nvPr>
        </p:nvPicPr>
        <p:blipFill>
          <a:blip r:embed="rId17">
            <a:extLst>
              <a:ext uri="{28A0092B-C50C-407E-A947-70E740481C1C}">
                <a14:useLocalDpi xmlns:a14="http://schemas.microsoft.com/office/drawing/2010/main" val="0"/>
              </a:ext>
            </a:extLst>
          </a:blip>
          <a:stretch>
            <a:fillRect/>
          </a:stretch>
        </p:blipFill>
        <p:spPr>
          <a:xfrm rot="16200000">
            <a:off x="-2980767" y="2974353"/>
            <a:ext cx="6858594" cy="914479"/>
          </a:xfrm>
          <a:prstGeom prst="rect">
            <a:avLst/>
          </a:prstGeom>
        </p:spPr>
      </p:pic>
      <p:pic>
        <p:nvPicPr>
          <p:cNvPr id="18" name="Picture 17">
            <a:extLst>
              <a:ext uri="{FF2B5EF4-FFF2-40B4-BE49-F238E27FC236}">
                <a16:creationId xmlns:a16="http://schemas.microsoft.com/office/drawing/2014/main" id="{1B2D13DD-1DEE-4C1C-BD7B-6707A745C2AD}"/>
              </a:ext>
            </a:extLst>
          </p:cNvPr>
          <p:cNvPicPr>
            <a:picLocks noChangeAspect="1"/>
          </p:cNvPicPr>
          <p:nvPr>
            <p:custDataLst>
              <p:tags r:id="rId9"/>
            </p:custDataLst>
          </p:nvPr>
        </p:nvPicPr>
        <p:blipFill>
          <a:blip r:embed="rId18" cstate="print">
            <a:extLst>
              <a:ext uri="{28A0092B-C50C-407E-A947-70E740481C1C}">
                <a14:useLocalDpi xmlns:a14="http://schemas.microsoft.com/office/drawing/2010/main" val="0"/>
              </a:ext>
            </a:extLst>
          </a:blip>
          <a:stretch>
            <a:fillRect/>
          </a:stretch>
        </p:blipFill>
        <p:spPr>
          <a:xfrm>
            <a:off x="9762584" y="1590060"/>
            <a:ext cx="2011680" cy="732473"/>
          </a:xfrm>
          <a:prstGeom prst="rect">
            <a:avLst/>
          </a:prstGeom>
        </p:spPr>
      </p:pic>
      <p:pic>
        <p:nvPicPr>
          <p:cNvPr id="20" name="Picture 19">
            <a:extLst>
              <a:ext uri="{FF2B5EF4-FFF2-40B4-BE49-F238E27FC236}">
                <a16:creationId xmlns:a16="http://schemas.microsoft.com/office/drawing/2014/main" id="{8154C51C-1702-4FFA-9423-93D1B979C4C8}"/>
              </a:ext>
            </a:extLst>
          </p:cNvPr>
          <p:cNvPicPr>
            <a:picLocks noChangeAspect="1"/>
          </p:cNvPicPr>
          <p:nvPr>
            <p:custDataLst>
              <p:tags r:id="rId10"/>
            </p:custDataLst>
          </p:nvPr>
        </p:nvPicPr>
        <p:blipFill>
          <a:blip r:embed="rId19" cstate="print">
            <a:extLst>
              <a:ext uri="{28A0092B-C50C-407E-A947-70E740481C1C}">
                <a14:useLocalDpi xmlns:a14="http://schemas.microsoft.com/office/drawing/2010/main" val="0"/>
              </a:ext>
            </a:extLst>
          </a:blip>
          <a:stretch>
            <a:fillRect/>
          </a:stretch>
        </p:blipFill>
        <p:spPr>
          <a:xfrm>
            <a:off x="9779898" y="4257143"/>
            <a:ext cx="2011680" cy="771144"/>
          </a:xfrm>
          <a:prstGeom prst="rect">
            <a:avLst/>
          </a:prstGeom>
        </p:spPr>
      </p:pic>
    </p:spTree>
    <p:extLst>
      <p:ext uri="{BB962C8B-B14F-4D97-AF65-F5344CB8AC3E}">
        <p14:creationId xmlns:p14="http://schemas.microsoft.com/office/powerpoint/2010/main" val="3098801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9ACF3633-D09A-B247-B712-7C046A57BD96}"/>
              </a:ext>
            </a:extLst>
          </p:cNvPr>
          <p:cNvSpPr>
            <a:spLocks noGrp="1"/>
          </p:cNvSpPr>
          <p:nvPr>
            <p:ph type="title"/>
            <p:custDataLst>
              <p:tags r:id="rId1"/>
            </p:custDataLst>
          </p:nvPr>
        </p:nvSpPr>
        <p:spPr>
          <a:xfrm>
            <a:off x="1182103" y="-214209"/>
            <a:ext cx="10515600" cy="1325563"/>
          </a:xfrm>
        </p:spPr>
        <p:txBody>
          <a:bodyPr/>
          <a:lstStyle/>
          <a:p>
            <a:pPr eaLnBrk="1" hangingPunct="1"/>
            <a:r>
              <a:rPr lang="fr-FR" altLang="en-US" sz="4200" dirty="0">
                <a:ea typeface="ＭＳ Ｐゴシック" panose="020B0600070205080204" pitchFamily="34" charset="-128"/>
              </a:rPr>
              <a:t>La malnutrition est un problème mondial</a:t>
            </a:r>
          </a:p>
        </p:txBody>
      </p:sp>
      <p:sp>
        <p:nvSpPr>
          <p:cNvPr id="59394" name="Text Placeholder 2">
            <a:extLst>
              <a:ext uri="{FF2B5EF4-FFF2-40B4-BE49-F238E27FC236}">
                <a16:creationId xmlns:a16="http://schemas.microsoft.com/office/drawing/2014/main" id="{1A92B636-A57C-EC48-8BA9-96B8D8262CDC}"/>
              </a:ext>
            </a:extLst>
          </p:cNvPr>
          <p:cNvSpPr txBox="1">
            <a:spLocks/>
          </p:cNvSpPr>
          <p:nvPr>
            <p:custDataLst>
              <p:tags r:id="rId2"/>
            </p:custDataLst>
          </p:nvPr>
        </p:nvSpPr>
        <p:spPr bwMode="auto">
          <a:xfrm>
            <a:off x="1182103" y="1200468"/>
            <a:ext cx="8370597"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marL="457200" indent="-457200" eaLnBrk="1" hangingPunct="1">
              <a:lnSpc>
                <a:spcPct val="90000"/>
              </a:lnSpc>
              <a:spcBef>
                <a:spcPts val="1000"/>
              </a:spcBef>
              <a:buFont typeface="Arial" panose="020B0604020202020204" pitchFamily="34" charset="0"/>
              <a:buChar char="•"/>
            </a:pPr>
            <a:r>
              <a:rPr lang="fr-FR" altLang="en-US" sz="2800" b="1" dirty="0">
                <a:solidFill>
                  <a:schemeClr val="accent5"/>
                </a:solidFill>
                <a:latin typeface="+mn-lt"/>
              </a:rPr>
              <a:t>Un décès sur 5 </a:t>
            </a:r>
            <a:r>
              <a:rPr lang="fr-FR" altLang="en-US" sz="2800" b="1" dirty="0">
                <a:latin typeface="+mn-lt"/>
              </a:rPr>
              <a:t>au cours de la grossesse et de l’accouchement est dû à l’anémie qui résulte de la malnutrition</a:t>
            </a:r>
            <a:r>
              <a:rPr lang="fr-FR" altLang="en-US" sz="2800" b="1" baseline="30000" dirty="0">
                <a:latin typeface="+mn-lt"/>
              </a:rPr>
              <a:t>1</a:t>
            </a:r>
            <a:r>
              <a:rPr lang="fr-FR" altLang="en-US" sz="2800" b="1" dirty="0">
                <a:latin typeface="+mn-lt"/>
              </a:rPr>
              <a:t>.</a:t>
            </a:r>
          </a:p>
          <a:p>
            <a:pPr marL="457200" indent="-457200" eaLnBrk="1" hangingPunct="1">
              <a:lnSpc>
                <a:spcPct val="90000"/>
              </a:lnSpc>
              <a:spcBef>
                <a:spcPts val="1000"/>
              </a:spcBef>
              <a:buFont typeface="Arial" panose="020B0604020202020204" pitchFamily="34" charset="0"/>
              <a:buChar char="•"/>
            </a:pPr>
            <a:r>
              <a:rPr lang="fr-FR" altLang="en-US" sz="2800" b="1" dirty="0">
                <a:latin typeface="+mn-lt"/>
              </a:rPr>
              <a:t>Sur les 675 millions d’enfants de moins de 5 ans dans le monde, </a:t>
            </a:r>
            <a:r>
              <a:rPr lang="fr-FR" altLang="en-US" sz="2800" b="1" dirty="0">
                <a:solidFill>
                  <a:schemeClr val="accent5"/>
                </a:solidFill>
                <a:latin typeface="+mn-lt"/>
              </a:rPr>
              <a:t>155 millions (22,9 %) </a:t>
            </a:r>
            <a:r>
              <a:rPr lang="fr-FR" altLang="en-US" sz="2800" b="1" dirty="0">
                <a:latin typeface="+mn-lt"/>
              </a:rPr>
              <a:t>souffrent d’un retard de croissance.</a:t>
            </a:r>
            <a:r>
              <a:rPr lang="fr-FR" altLang="en-US" sz="2800" b="1" baseline="30000" dirty="0">
                <a:latin typeface="+mn-lt"/>
              </a:rPr>
              <a:t> 1</a:t>
            </a:r>
            <a:endParaRPr lang="fr-FR" altLang="en-US" sz="2800" b="1" dirty="0">
              <a:latin typeface="+mn-lt"/>
            </a:endParaRPr>
          </a:p>
          <a:p>
            <a:pPr marL="457200" indent="-457200" eaLnBrk="1" hangingPunct="1">
              <a:lnSpc>
                <a:spcPct val="90000"/>
              </a:lnSpc>
              <a:spcBef>
                <a:spcPts val="1000"/>
              </a:spcBef>
              <a:buFont typeface="Arial" panose="020B0604020202020204" pitchFamily="34" charset="0"/>
              <a:buChar char="•"/>
            </a:pPr>
            <a:r>
              <a:rPr lang="fr-FR" altLang="en-US" sz="2800" b="1" dirty="0">
                <a:latin typeface="+mn-lt"/>
              </a:rPr>
              <a:t>45 % des décès d’enfants évitables sont dus à la malnutrition.</a:t>
            </a:r>
            <a:r>
              <a:rPr lang="fr-FR" altLang="en-US" sz="2800" b="1" baseline="30000" dirty="0">
                <a:latin typeface="+mn-lt"/>
              </a:rPr>
              <a:t> 2</a:t>
            </a:r>
            <a:endParaRPr lang="fr-FR" altLang="en-US" sz="2800" b="1" dirty="0">
              <a:latin typeface="+mn-lt"/>
            </a:endParaRPr>
          </a:p>
          <a:p>
            <a:pPr marL="457200" indent="-457200" eaLnBrk="1" hangingPunct="1">
              <a:lnSpc>
                <a:spcPct val="90000"/>
              </a:lnSpc>
              <a:spcBef>
                <a:spcPts val="1000"/>
              </a:spcBef>
              <a:buFont typeface="Arial" panose="020B0604020202020204" pitchFamily="34" charset="0"/>
              <a:buChar char="•"/>
            </a:pPr>
            <a:r>
              <a:rPr lang="fr-FR" altLang="en-US" sz="2800" b="1" dirty="0">
                <a:latin typeface="+mn-lt"/>
              </a:rPr>
              <a:t>Le retard de croissance ne touche pas seulement le corps physique de l’enfant, mais aussi </a:t>
            </a:r>
            <a:r>
              <a:rPr lang="fr-FR" altLang="en-US" sz="2800" b="1" dirty="0">
                <a:solidFill>
                  <a:schemeClr val="accent5"/>
                </a:solidFill>
                <a:latin typeface="+mn-lt"/>
              </a:rPr>
              <a:t>l’avenir du pays</a:t>
            </a:r>
            <a:r>
              <a:rPr lang="fr-FR" altLang="en-US" sz="2800" b="1" dirty="0">
                <a:latin typeface="+mn-lt"/>
              </a:rPr>
              <a:t>.</a:t>
            </a:r>
          </a:p>
        </p:txBody>
      </p:sp>
      <p:pic>
        <p:nvPicPr>
          <p:cNvPr id="59395" name="Picture 4">
            <a:extLst>
              <a:ext uri="{FF2B5EF4-FFF2-40B4-BE49-F238E27FC236}">
                <a16:creationId xmlns:a16="http://schemas.microsoft.com/office/drawing/2014/main" id="{BA69F6CA-4801-2C43-9B2D-4C6B7D2A8C39}"/>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l="6889" t="32045" r="81860" b="41624"/>
          <a:stretch>
            <a:fillRect/>
          </a:stretch>
        </p:blipFill>
        <p:spPr bwMode="auto">
          <a:xfrm>
            <a:off x="9656445" y="1952768"/>
            <a:ext cx="2105025"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hape 81">
            <a:extLst>
              <a:ext uri="{FF2B5EF4-FFF2-40B4-BE49-F238E27FC236}">
                <a16:creationId xmlns:a16="http://schemas.microsoft.com/office/drawing/2014/main" id="{80222A2E-CF27-482C-A515-F05B4306D7CE}"/>
              </a:ext>
            </a:extLst>
          </p:cNvPr>
          <p:cNvSpPr txBox="1"/>
          <p:nvPr>
            <p:custDataLst>
              <p:tags r:id="rId4"/>
            </p:custDataLst>
          </p:nvPr>
        </p:nvSpPr>
        <p:spPr>
          <a:xfrm>
            <a:off x="1182103" y="5856645"/>
            <a:ext cx="10368213" cy="1167498"/>
          </a:xfrm>
          <a:prstGeom prst="rect">
            <a:avLst/>
          </a:prstGeom>
          <a:noFill/>
          <a:ln>
            <a:noFill/>
          </a:ln>
        </p:spPr>
        <p:txBody>
          <a:bodyPr spcFirstLastPara="1" lIns="91425" tIns="91425" rIns="91425" bIns="91425"/>
          <a:lstStyle/>
          <a:p>
            <a:pPr fontAlgn="auto">
              <a:spcBef>
                <a:spcPts val="0"/>
              </a:spcBef>
              <a:spcAft>
                <a:spcPts val="0"/>
              </a:spcAft>
              <a:defRPr/>
            </a:pPr>
            <a:r>
              <a:rPr lang="fr-FR" sz="1100" dirty="0">
                <a:latin typeface="+mj-lt"/>
                <a:ea typeface="+mn-ea"/>
              </a:rPr>
              <a:t>Sources : </a:t>
            </a:r>
          </a:p>
          <a:p>
            <a:pPr fontAlgn="auto">
              <a:spcBef>
                <a:spcPts val="0"/>
              </a:spcBef>
              <a:spcAft>
                <a:spcPts val="0"/>
              </a:spcAft>
              <a:defRPr/>
            </a:pPr>
            <a:r>
              <a:rPr lang="fr-FR" sz="1100" dirty="0">
                <a:latin typeface="+mj-lt"/>
                <a:ea typeface="+mn-ea"/>
              </a:rPr>
              <a:t>1. Institut international de recherche sur les politiques alimentaires (IFPRI). </a:t>
            </a:r>
            <a:r>
              <a:rPr lang="fr-FR" sz="1100" i="1" dirty="0">
                <a:latin typeface="+mj-lt"/>
                <a:ea typeface="+mn-ea"/>
              </a:rPr>
              <a:t>Rapport mondial sur la nutrition 2016 : Des promesses aux impacts : Éliminer la malnutrition d’ici 2030</a:t>
            </a:r>
            <a:r>
              <a:rPr lang="fr-FR" sz="1100" dirty="0">
                <a:latin typeface="+mj-lt"/>
                <a:ea typeface="+mn-ea"/>
              </a:rPr>
              <a:t>. Washington, DC : IFPRI ; 2016. </a:t>
            </a:r>
            <a:r>
              <a:rPr lang="fr-FR" sz="1100" dirty="0">
                <a:latin typeface="+mj-lt"/>
                <a:ea typeface="+mn-ea"/>
                <a:hlinkClick r:id="rId8"/>
              </a:rPr>
              <a:t>https://www.ifpri.org/cdmref/p15738coll2/id/130681/filename/130892.pdf</a:t>
            </a:r>
            <a:r>
              <a:rPr lang="fr-FR" sz="1100" dirty="0">
                <a:latin typeface="+mj-lt"/>
                <a:ea typeface="+mn-ea"/>
              </a:rPr>
              <a:t>. </a:t>
            </a:r>
          </a:p>
          <a:p>
            <a:pPr fontAlgn="auto">
              <a:spcBef>
                <a:spcPts val="0"/>
              </a:spcBef>
              <a:spcAft>
                <a:spcPts val="0"/>
              </a:spcAft>
              <a:defRPr/>
            </a:pPr>
            <a:r>
              <a:rPr lang="fr-FR" sz="1100" dirty="0">
                <a:latin typeface="+mj-lt"/>
                <a:ea typeface="+mn-ea"/>
              </a:rPr>
              <a:t>2. Black RE, Victora CG, Walker SP, et al. Sous-nutrition maternelle et infantile et surpoids dans les pays à faible revenu et à revenu intermédiaire. </a:t>
            </a:r>
            <a:r>
              <a:rPr lang="fr-FR" sz="1100" i="1" dirty="0">
                <a:latin typeface="+mj-lt"/>
                <a:ea typeface="+mn-ea"/>
              </a:rPr>
              <a:t>Lancet</a:t>
            </a:r>
            <a:r>
              <a:rPr lang="fr-FR" sz="1100" dirty="0">
                <a:latin typeface="+mj-lt"/>
                <a:ea typeface="+mn-ea"/>
              </a:rPr>
              <a:t>. 2013 ; 382(9890) : 427–451. </a:t>
            </a:r>
            <a:r>
              <a:rPr lang="fr-FR" sz="1100" dirty="0">
                <a:latin typeface="+mj-lt"/>
                <a:ea typeface="+mn-ea"/>
                <a:hlinkClick r:id="rId9"/>
              </a:rPr>
              <a:t>https://doi.org/10.1016/S0140-6736(13)60937-X</a:t>
            </a:r>
            <a:r>
              <a:rPr lang="fr-FR" sz="1100" dirty="0">
                <a:latin typeface="+mj-lt"/>
                <a:ea typeface="+mn-ea"/>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FCE67-CD0D-4981-B129-B9A6B69451A4}"/>
              </a:ext>
            </a:extLst>
          </p:cNvPr>
          <p:cNvSpPr>
            <a:spLocks noGrp="1"/>
          </p:cNvSpPr>
          <p:nvPr>
            <p:ph type="title"/>
            <p:custDataLst>
              <p:tags r:id="rId1"/>
            </p:custDataLst>
          </p:nvPr>
        </p:nvSpPr>
        <p:spPr>
          <a:xfrm>
            <a:off x="1162050" y="-147930"/>
            <a:ext cx="10515600" cy="1325563"/>
          </a:xfrm>
        </p:spPr>
        <p:txBody>
          <a:bodyPr/>
          <a:lstStyle/>
          <a:p>
            <a:r>
              <a:rPr lang="fr-FR" dirty="0"/>
              <a:t>L’ampleur de la malnutrition</a:t>
            </a:r>
          </a:p>
        </p:txBody>
      </p:sp>
      <p:grpSp>
        <p:nvGrpSpPr>
          <p:cNvPr id="6" name="Group 5">
            <a:extLst>
              <a:ext uri="{FF2B5EF4-FFF2-40B4-BE49-F238E27FC236}">
                <a16:creationId xmlns:a16="http://schemas.microsoft.com/office/drawing/2014/main" id="{338BEC57-6761-497E-AA7D-D6B02052C93B}"/>
              </a:ext>
            </a:extLst>
          </p:cNvPr>
          <p:cNvGrpSpPr/>
          <p:nvPr>
            <p:custDataLst>
              <p:tags r:id="rId2"/>
            </p:custDataLst>
          </p:nvPr>
        </p:nvGrpSpPr>
        <p:grpSpPr>
          <a:xfrm>
            <a:off x="545325" y="989013"/>
            <a:ext cx="11895137" cy="5262007"/>
            <a:chOff x="128588" y="1560513"/>
            <a:chExt cx="11895137" cy="5262007"/>
          </a:xfrm>
        </p:grpSpPr>
        <p:pic>
          <p:nvPicPr>
            <p:cNvPr id="7" name="Picture 1">
              <a:extLst>
                <a:ext uri="{FF2B5EF4-FFF2-40B4-BE49-F238E27FC236}">
                  <a16:creationId xmlns:a16="http://schemas.microsoft.com/office/drawing/2014/main" id="{AE740C43-605D-4D7A-98DC-199C7F37765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1138" y="2495550"/>
              <a:ext cx="11412538"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93DAB25-732D-423A-B608-0A674C8D1E21}"/>
                </a:ext>
              </a:extLst>
            </p:cNvPr>
            <p:cNvSpPr txBox="1"/>
            <p:nvPr/>
          </p:nvSpPr>
          <p:spPr>
            <a:xfrm>
              <a:off x="704850" y="6453188"/>
              <a:ext cx="11118850" cy="369332"/>
            </a:xfrm>
            <a:prstGeom prst="rect">
              <a:avLst/>
            </a:prstGeom>
            <a:noFill/>
          </p:spPr>
          <p:txBody>
            <a:bodyPr>
              <a:spAutoFit/>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eaLnBrk="1" hangingPunct="1"/>
              <a:endParaRPr lang="hr-HR" altLang="en-US" sz="1800" dirty="0">
                <a:latin typeface="+mj-lt"/>
              </a:endParaRPr>
            </a:p>
          </p:txBody>
        </p:sp>
        <p:sp>
          <p:nvSpPr>
            <p:cNvPr id="9" name="Content Placeholder 2">
              <a:extLst>
                <a:ext uri="{FF2B5EF4-FFF2-40B4-BE49-F238E27FC236}">
                  <a16:creationId xmlns:a16="http://schemas.microsoft.com/office/drawing/2014/main" id="{07516EC2-BC28-477D-BAA6-04B6BA73E48F}"/>
                </a:ext>
              </a:extLst>
            </p:cNvPr>
            <p:cNvSpPr txBox="1">
              <a:spLocks/>
            </p:cNvSpPr>
            <p:nvPr/>
          </p:nvSpPr>
          <p:spPr bwMode="auto">
            <a:xfrm>
              <a:off x="968375" y="1560513"/>
              <a:ext cx="10331450" cy="504825"/>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20000"/>
                </a:lnSpc>
                <a:spcBef>
                  <a:spcPts val="0"/>
                </a:spcBef>
                <a:spcAft>
                  <a:spcPts val="600"/>
                </a:spcAft>
                <a:buFont typeface="Arial" panose="020B0604020202020204" pitchFamily="34" charset="0"/>
                <a:buNone/>
                <a:defRPr/>
              </a:pPr>
              <a:r>
                <a:rPr lang="fr-FR" sz="2200" b="1" dirty="0">
                  <a:solidFill>
                    <a:schemeClr val="accent3"/>
                  </a:solidFill>
                  <a:latin typeface="+mj-lt"/>
                </a:rPr>
                <a:t>1 PERSONNE SUR 3 </a:t>
              </a:r>
              <a:r>
                <a:rPr lang="fr-FR" sz="2200" b="1" dirty="0">
                  <a:latin typeface="+mj-lt"/>
                </a:rPr>
                <a:t>SOUFFRE D’UNE FORME DE MALNUTRITION</a:t>
              </a:r>
            </a:p>
          </p:txBody>
        </p:sp>
        <p:sp>
          <p:nvSpPr>
            <p:cNvPr id="10" name="Content Placeholder 2">
              <a:extLst>
                <a:ext uri="{FF2B5EF4-FFF2-40B4-BE49-F238E27FC236}">
                  <a16:creationId xmlns:a16="http://schemas.microsoft.com/office/drawing/2014/main" id="{D66C3AC1-655B-4A37-BE3A-6AFB93E35CB7}"/>
                </a:ext>
              </a:extLst>
            </p:cNvPr>
            <p:cNvSpPr txBox="1">
              <a:spLocks/>
            </p:cNvSpPr>
            <p:nvPr/>
          </p:nvSpPr>
          <p:spPr bwMode="auto">
            <a:xfrm>
              <a:off x="134938" y="2730500"/>
              <a:ext cx="2071687"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algn="r" eaLnBrk="1" hangingPunct="1">
                <a:buFont typeface="Arial" panose="020B0604020202020204" pitchFamily="34" charset="0"/>
                <a:buNone/>
              </a:pPr>
              <a:r>
                <a:rPr lang="fr-FR" altLang="en-US" sz="1300" b="1" dirty="0">
                  <a:solidFill>
                    <a:schemeClr val="accent2"/>
                  </a:solidFill>
                  <a:latin typeface="+mj-lt"/>
                </a:rPr>
                <a:t>159 MILLIONS</a:t>
              </a:r>
            </a:p>
            <a:p>
              <a:pPr algn="r" eaLnBrk="1" hangingPunct="1">
                <a:buFont typeface="Arial" panose="020B0604020202020204" pitchFamily="34" charset="0"/>
                <a:buNone/>
              </a:pPr>
              <a:r>
                <a:rPr lang="fr-FR" altLang="en-US" sz="1300" b="1" dirty="0">
                  <a:latin typeface="+mj-lt"/>
                </a:rPr>
                <a:t>SOUFFRAIENT D’UN RETARD DE CROISSANCE</a:t>
              </a:r>
            </a:p>
          </p:txBody>
        </p:sp>
        <p:sp>
          <p:nvSpPr>
            <p:cNvPr id="11" name="Content Placeholder 2">
              <a:extLst>
                <a:ext uri="{FF2B5EF4-FFF2-40B4-BE49-F238E27FC236}">
                  <a16:creationId xmlns:a16="http://schemas.microsoft.com/office/drawing/2014/main" id="{D657B870-9E78-4D4B-9C0B-BBA8A359BA7E}"/>
                </a:ext>
              </a:extLst>
            </p:cNvPr>
            <p:cNvSpPr txBox="1">
              <a:spLocks/>
            </p:cNvSpPr>
            <p:nvPr/>
          </p:nvSpPr>
          <p:spPr bwMode="auto">
            <a:xfrm>
              <a:off x="7907338" y="4610100"/>
              <a:ext cx="35194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algn="r" eaLnBrk="1" hangingPunct="1">
                <a:buFont typeface="Arial" panose="020B0604020202020204" pitchFamily="34" charset="0"/>
                <a:buNone/>
              </a:pPr>
              <a:r>
                <a:rPr lang="fr-FR" altLang="en-US" sz="1200" b="1" dirty="0">
                  <a:latin typeface="+mj-lt"/>
                </a:rPr>
                <a:t>Chaque duo d’enfants représente</a:t>
              </a:r>
            </a:p>
            <a:p>
              <a:pPr algn="r" eaLnBrk="1" hangingPunct="1">
                <a:buFont typeface="Arial" panose="020B0604020202020204" pitchFamily="34" charset="0"/>
                <a:buNone/>
              </a:pPr>
              <a:r>
                <a:rPr lang="fr-FR" altLang="en-US" sz="1200" b="1" dirty="0">
                  <a:latin typeface="+mj-lt"/>
                </a:rPr>
                <a:t>environ </a:t>
              </a:r>
              <a:r>
                <a:rPr lang="fr-FR" altLang="en-US" sz="1200" b="1" dirty="0">
                  <a:solidFill>
                    <a:schemeClr val="accent2"/>
                  </a:solidFill>
                  <a:latin typeface="+mj-lt"/>
                </a:rPr>
                <a:t>20 millions d’enfants</a:t>
              </a:r>
            </a:p>
          </p:txBody>
        </p:sp>
        <p:sp>
          <p:nvSpPr>
            <p:cNvPr id="12" name="Content Placeholder 2">
              <a:extLst>
                <a:ext uri="{FF2B5EF4-FFF2-40B4-BE49-F238E27FC236}">
                  <a16:creationId xmlns:a16="http://schemas.microsoft.com/office/drawing/2014/main" id="{583E79FF-6591-4DFF-AC07-00DCF1BAAEA9}"/>
                </a:ext>
              </a:extLst>
            </p:cNvPr>
            <p:cNvSpPr txBox="1">
              <a:spLocks/>
            </p:cNvSpPr>
            <p:nvPr/>
          </p:nvSpPr>
          <p:spPr bwMode="auto">
            <a:xfrm>
              <a:off x="841375" y="1990725"/>
              <a:ext cx="1033145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eaLnBrk="1" hangingPunct="1">
                <a:lnSpc>
                  <a:spcPct val="120000"/>
                </a:lnSpc>
                <a:spcAft>
                  <a:spcPts val="600"/>
                </a:spcAft>
                <a:buFont typeface="Arial" panose="020B0604020202020204" pitchFamily="34" charset="0"/>
                <a:buNone/>
              </a:pPr>
              <a:r>
                <a:rPr lang="fr-FR" altLang="en-US" sz="1800" b="1" dirty="0">
                  <a:latin typeface="+mj-lt"/>
                </a:rPr>
                <a:t>EN 2014, SUR LES </a:t>
              </a:r>
              <a:r>
                <a:rPr lang="fr-FR" altLang="en-US" sz="1800" b="1" dirty="0">
                  <a:solidFill>
                    <a:schemeClr val="accent2"/>
                  </a:solidFill>
                  <a:latin typeface="+mj-lt"/>
                </a:rPr>
                <a:t>667 MILLIONS</a:t>
              </a:r>
              <a:r>
                <a:rPr lang="fr-FR" altLang="en-US" sz="1800" b="1" dirty="0">
                  <a:latin typeface="+mj-lt"/>
                </a:rPr>
                <a:t> D’ENFANTS DE MOINS DE 5 ANS DANS LE MONDE :</a:t>
              </a:r>
            </a:p>
          </p:txBody>
        </p:sp>
        <p:sp>
          <p:nvSpPr>
            <p:cNvPr id="13" name="Content Placeholder 2">
              <a:extLst>
                <a:ext uri="{FF2B5EF4-FFF2-40B4-BE49-F238E27FC236}">
                  <a16:creationId xmlns:a16="http://schemas.microsoft.com/office/drawing/2014/main" id="{E35F59CE-B3C5-4463-AAD1-1E492E4F4003}"/>
                </a:ext>
              </a:extLst>
            </p:cNvPr>
            <p:cNvSpPr txBox="1">
              <a:spLocks/>
            </p:cNvSpPr>
            <p:nvPr/>
          </p:nvSpPr>
          <p:spPr bwMode="auto">
            <a:xfrm>
              <a:off x="131763" y="3563938"/>
              <a:ext cx="207168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algn="r" eaLnBrk="1" hangingPunct="1">
                <a:buFont typeface="Arial" panose="020B0604020202020204" pitchFamily="34" charset="0"/>
                <a:buNone/>
              </a:pPr>
              <a:r>
                <a:rPr lang="fr-FR" altLang="en-US" sz="1300" b="1" dirty="0">
                  <a:solidFill>
                    <a:schemeClr val="accent2"/>
                  </a:solidFill>
                  <a:latin typeface="+mj-lt"/>
                </a:rPr>
                <a:t>41 MILLIONS</a:t>
              </a:r>
            </a:p>
            <a:p>
              <a:pPr algn="r" eaLnBrk="1" hangingPunct="1">
                <a:buFont typeface="Arial" panose="020B0604020202020204" pitchFamily="34" charset="0"/>
                <a:buNone/>
              </a:pPr>
              <a:r>
                <a:rPr lang="fr-FR" altLang="en-US" sz="1300" b="1" dirty="0">
                  <a:latin typeface="+mj-lt"/>
                </a:rPr>
                <a:t>ÉTAIENT EN SURPOIDS</a:t>
              </a:r>
            </a:p>
          </p:txBody>
        </p:sp>
        <p:sp>
          <p:nvSpPr>
            <p:cNvPr id="14" name="Content Placeholder 2">
              <a:extLst>
                <a:ext uri="{FF2B5EF4-FFF2-40B4-BE49-F238E27FC236}">
                  <a16:creationId xmlns:a16="http://schemas.microsoft.com/office/drawing/2014/main" id="{2B38933F-96A7-4475-9FF8-E58973ED16B4}"/>
                </a:ext>
              </a:extLst>
            </p:cNvPr>
            <p:cNvSpPr txBox="1">
              <a:spLocks/>
            </p:cNvSpPr>
            <p:nvPr/>
          </p:nvSpPr>
          <p:spPr bwMode="auto">
            <a:xfrm>
              <a:off x="128588" y="4351338"/>
              <a:ext cx="207168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algn="r" eaLnBrk="1" hangingPunct="1">
                <a:buFont typeface="Arial" panose="020B0604020202020204" pitchFamily="34" charset="0"/>
                <a:buNone/>
              </a:pPr>
              <a:r>
                <a:rPr lang="fr-FR" altLang="en-US" sz="1300" b="1" dirty="0">
                  <a:solidFill>
                    <a:schemeClr val="accent2"/>
                  </a:solidFill>
                  <a:latin typeface="+mj-lt"/>
                </a:rPr>
                <a:t>50 MILLIONS</a:t>
              </a:r>
            </a:p>
            <a:p>
              <a:pPr algn="r" eaLnBrk="1" hangingPunct="1">
                <a:buFont typeface="Arial" panose="020B0604020202020204" pitchFamily="34" charset="0"/>
                <a:buNone/>
              </a:pPr>
              <a:r>
                <a:rPr lang="fr-FR" altLang="en-US" sz="1300" b="1" dirty="0">
                  <a:latin typeface="+mj-lt"/>
                </a:rPr>
                <a:t>SOUFFRAIENT D’ÉMACIATION</a:t>
              </a:r>
            </a:p>
          </p:txBody>
        </p:sp>
        <p:sp>
          <p:nvSpPr>
            <p:cNvPr id="15" name="Content Placeholder 2">
              <a:extLst>
                <a:ext uri="{FF2B5EF4-FFF2-40B4-BE49-F238E27FC236}">
                  <a16:creationId xmlns:a16="http://schemas.microsoft.com/office/drawing/2014/main" id="{EAFAEFF9-5D57-4CF8-8826-276DBE9B3B02}"/>
                </a:ext>
              </a:extLst>
            </p:cNvPr>
            <p:cNvSpPr txBox="1">
              <a:spLocks/>
            </p:cNvSpPr>
            <p:nvPr/>
          </p:nvSpPr>
          <p:spPr bwMode="auto">
            <a:xfrm>
              <a:off x="211138" y="5203825"/>
              <a:ext cx="51403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eaLnBrk="1" hangingPunct="1">
                <a:lnSpc>
                  <a:spcPct val="120000"/>
                </a:lnSpc>
                <a:spcAft>
                  <a:spcPts val="600"/>
                </a:spcAft>
                <a:buFont typeface="Arial" panose="020B0604020202020204" pitchFamily="34" charset="0"/>
                <a:buNone/>
              </a:pPr>
              <a:r>
                <a:rPr lang="fr-FR" altLang="en-US" sz="1500" b="1">
                  <a:latin typeface="+mj-lt"/>
                </a:rPr>
                <a:t>SUR UNE POPULATION MONDIALE DE </a:t>
              </a:r>
              <a:r>
                <a:rPr lang="fr-FR" altLang="en-US" sz="1500" b="1">
                  <a:solidFill>
                    <a:srgbClr val="C00000"/>
                  </a:solidFill>
                  <a:latin typeface="+mj-lt"/>
                </a:rPr>
                <a:t>7 MILLIARDS :</a:t>
              </a:r>
            </a:p>
          </p:txBody>
        </p:sp>
        <p:sp>
          <p:nvSpPr>
            <p:cNvPr id="16" name="Content Placeholder 2">
              <a:extLst>
                <a:ext uri="{FF2B5EF4-FFF2-40B4-BE49-F238E27FC236}">
                  <a16:creationId xmlns:a16="http://schemas.microsoft.com/office/drawing/2014/main" id="{DDBB3A18-8458-4718-A392-9207B7186272}"/>
                </a:ext>
              </a:extLst>
            </p:cNvPr>
            <p:cNvSpPr txBox="1">
              <a:spLocks/>
            </p:cNvSpPr>
            <p:nvPr/>
          </p:nvSpPr>
          <p:spPr bwMode="auto">
            <a:xfrm>
              <a:off x="6881813" y="5049838"/>
              <a:ext cx="51419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eaLnBrk="1" hangingPunct="1">
                <a:lnSpc>
                  <a:spcPct val="120000"/>
                </a:lnSpc>
                <a:spcAft>
                  <a:spcPts val="600"/>
                </a:spcAft>
                <a:buFont typeface="Arial" panose="020B0604020202020204" pitchFamily="34" charset="0"/>
                <a:buNone/>
              </a:pPr>
              <a:r>
                <a:rPr lang="fr-FR" altLang="en-US" sz="1500" b="1" dirty="0">
                  <a:latin typeface="+mj-lt"/>
                </a:rPr>
                <a:t>SUR LES </a:t>
              </a:r>
              <a:r>
                <a:rPr lang="fr-FR" altLang="en-US" sz="1500" b="1" dirty="0">
                  <a:solidFill>
                    <a:schemeClr val="accent2"/>
                  </a:solidFill>
                  <a:latin typeface="+mj-lt"/>
                </a:rPr>
                <a:t>5 MILLIARDS </a:t>
              </a:r>
              <a:r>
                <a:rPr lang="fr-FR" altLang="en-US" sz="1500" b="1" dirty="0">
                  <a:latin typeface="+mj-lt"/>
                </a:rPr>
                <a:t>D’ADULTES DANS LE MONDE :</a:t>
              </a:r>
              <a:endParaRPr lang="fr-FR" altLang="en-US" sz="1500" b="1" dirty="0">
                <a:solidFill>
                  <a:srgbClr val="C00000"/>
                </a:solidFill>
                <a:latin typeface="+mj-lt"/>
              </a:endParaRPr>
            </a:p>
          </p:txBody>
        </p:sp>
        <p:sp>
          <p:nvSpPr>
            <p:cNvPr id="17" name="Content Placeholder 2">
              <a:extLst>
                <a:ext uri="{FF2B5EF4-FFF2-40B4-BE49-F238E27FC236}">
                  <a16:creationId xmlns:a16="http://schemas.microsoft.com/office/drawing/2014/main" id="{D543D638-31AF-4346-987B-EB516E68922A}"/>
                </a:ext>
              </a:extLst>
            </p:cNvPr>
            <p:cNvSpPr txBox="1">
              <a:spLocks/>
            </p:cNvSpPr>
            <p:nvPr/>
          </p:nvSpPr>
          <p:spPr bwMode="auto">
            <a:xfrm>
              <a:off x="360363" y="5608638"/>
              <a:ext cx="19431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eaLnBrk="1" hangingPunct="1">
                <a:buFont typeface="Arial" panose="020B0604020202020204" pitchFamily="34" charset="0"/>
                <a:buNone/>
              </a:pPr>
              <a:r>
                <a:rPr lang="fr-FR" altLang="en-US" sz="1200" b="1" dirty="0">
                  <a:latin typeface="+mj-lt"/>
                </a:rPr>
                <a:t>Près de </a:t>
              </a:r>
              <a:r>
                <a:rPr lang="fr-FR" altLang="en-US" sz="1200" b="1" dirty="0">
                  <a:solidFill>
                    <a:schemeClr val="accent2"/>
                  </a:solidFill>
                  <a:latin typeface="+mj-lt"/>
                </a:rPr>
                <a:t>2 milliards</a:t>
              </a:r>
              <a:r>
                <a:rPr lang="fr-FR" altLang="en-US" sz="1200" b="1" dirty="0">
                  <a:latin typeface="+mj-lt"/>
                </a:rPr>
                <a:t> souffrent de malnutrition en micronutriments.</a:t>
              </a:r>
              <a:r>
                <a:rPr lang="fr-FR" altLang="en-US" sz="1200" b="1" dirty="0">
                  <a:solidFill>
                    <a:schemeClr val="accent2"/>
                  </a:solidFill>
                  <a:latin typeface="+mj-lt"/>
                </a:rPr>
                <a:t> </a:t>
              </a:r>
            </a:p>
            <a:p>
              <a:pPr eaLnBrk="1" hangingPunct="1">
                <a:buFont typeface="Arial" panose="020B0604020202020204" pitchFamily="34" charset="0"/>
                <a:buNone/>
              </a:pPr>
              <a:r>
                <a:rPr lang="fr-FR" altLang="en-US" sz="1200" b="1" dirty="0">
                  <a:latin typeface="+mj-lt"/>
                </a:rPr>
                <a:t> </a:t>
              </a:r>
            </a:p>
            <a:p>
              <a:pPr eaLnBrk="1" hangingPunct="1">
                <a:buFont typeface="Arial" panose="020B0604020202020204" pitchFamily="34" charset="0"/>
                <a:buNone/>
              </a:pPr>
              <a:r>
                <a:rPr lang="fr-FR" altLang="en-US" sz="1200" b="1" dirty="0">
                  <a:latin typeface="+mj-lt"/>
                </a:rPr>
                <a:t> </a:t>
              </a:r>
            </a:p>
            <a:p>
              <a:pPr eaLnBrk="1" hangingPunct="1">
                <a:buFont typeface="Arial" panose="020B0604020202020204" pitchFamily="34" charset="0"/>
                <a:buNone/>
              </a:pPr>
              <a:endParaRPr lang="fr-FR" altLang="en-US" sz="1200" b="1" dirty="0">
                <a:solidFill>
                  <a:srgbClr val="C00000"/>
                </a:solidFill>
                <a:latin typeface="+mj-lt"/>
              </a:endParaRPr>
            </a:p>
          </p:txBody>
        </p:sp>
        <p:sp>
          <p:nvSpPr>
            <p:cNvPr id="18" name="Content Placeholder 2">
              <a:extLst>
                <a:ext uri="{FF2B5EF4-FFF2-40B4-BE49-F238E27FC236}">
                  <a16:creationId xmlns:a16="http://schemas.microsoft.com/office/drawing/2014/main" id="{89DDAD07-C927-44A0-A65F-EEB9FB0BAF20}"/>
                </a:ext>
              </a:extLst>
            </p:cNvPr>
            <p:cNvSpPr txBox="1">
              <a:spLocks/>
            </p:cNvSpPr>
            <p:nvPr/>
          </p:nvSpPr>
          <p:spPr bwMode="auto">
            <a:xfrm>
              <a:off x="3116263" y="5613400"/>
              <a:ext cx="19431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eaLnBrk="1" hangingPunct="1">
                <a:buFont typeface="Arial" panose="020B0604020202020204" pitchFamily="34" charset="0"/>
                <a:buNone/>
              </a:pPr>
              <a:r>
                <a:rPr lang="fr-FR" altLang="en-US" sz="1200" b="1" dirty="0">
                  <a:latin typeface="+mj-lt"/>
                </a:rPr>
                <a:t>Près de </a:t>
              </a:r>
              <a:r>
                <a:rPr lang="fr-FR" altLang="en-US" sz="1200" b="1" dirty="0">
                  <a:solidFill>
                    <a:schemeClr val="accent2"/>
                  </a:solidFill>
                  <a:latin typeface="+mj-lt"/>
                </a:rPr>
                <a:t>800 millions</a:t>
              </a:r>
              <a:r>
                <a:rPr lang="fr-FR" altLang="en-US" sz="1200" b="1" dirty="0">
                  <a:latin typeface="+mj-lt"/>
                </a:rPr>
                <a:t> souffrent d’une carence en calories.</a:t>
              </a:r>
              <a:r>
                <a:rPr lang="fr-FR" altLang="en-US" sz="1200" b="1" dirty="0">
                  <a:solidFill>
                    <a:schemeClr val="accent2"/>
                  </a:solidFill>
                  <a:latin typeface="+mj-lt"/>
                </a:rPr>
                <a:t> </a:t>
              </a:r>
            </a:p>
            <a:p>
              <a:pPr eaLnBrk="1" hangingPunct="1">
                <a:buFont typeface="Arial" panose="020B0604020202020204" pitchFamily="34" charset="0"/>
                <a:buNone/>
              </a:pPr>
              <a:r>
                <a:rPr lang="fr-FR" altLang="en-US" sz="1200" b="1" dirty="0">
                  <a:latin typeface="+mj-lt"/>
                </a:rPr>
                <a:t> </a:t>
              </a:r>
            </a:p>
            <a:p>
              <a:pPr eaLnBrk="1" hangingPunct="1">
                <a:buFont typeface="Arial" panose="020B0604020202020204" pitchFamily="34" charset="0"/>
                <a:buNone/>
              </a:pPr>
              <a:endParaRPr lang="fr-FR" altLang="en-US" sz="1200" b="1" dirty="0">
                <a:solidFill>
                  <a:srgbClr val="C00000"/>
                </a:solidFill>
                <a:latin typeface="+mj-lt"/>
              </a:endParaRPr>
            </a:p>
          </p:txBody>
        </p:sp>
        <p:sp>
          <p:nvSpPr>
            <p:cNvPr id="19" name="Content Placeholder 2">
              <a:extLst>
                <a:ext uri="{FF2B5EF4-FFF2-40B4-BE49-F238E27FC236}">
                  <a16:creationId xmlns:a16="http://schemas.microsoft.com/office/drawing/2014/main" id="{E1B3D72D-3DEE-4A28-9A58-EA519C908EDC}"/>
                </a:ext>
              </a:extLst>
            </p:cNvPr>
            <p:cNvSpPr txBox="1">
              <a:spLocks/>
            </p:cNvSpPr>
            <p:nvPr/>
          </p:nvSpPr>
          <p:spPr bwMode="auto">
            <a:xfrm>
              <a:off x="7207250" y="5613400"/>
              <a:ext cx="19431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eaLnBrk="1" hangingPunct="1">
                <a:buFont typeface="Arial" panose="020B0604020202020204" pitchFamily="34" charset="0"/>
                <a:buNone/>
              </a:pPr>
              <a:r>
                <a:rPr lang="fr-FR" altLang="en-US" sz="1200" b="1" dirty="0">
                  <a:latin typeface="+mj-lt"/>
                </a:rPr>
                <a:t>Près de </a:t>
              </a:r>
              <a:r>
                <a:rPr lang="fr-FR" altLang="en-US" sz="1200" b="1" dirty="0">
                  <a:solidFill>
                    <a:schemeClr val="accent2"/>
                  </a:solidFill>
                  <a:latin typeface="+mj-lt"/>
                </a:rPr>
                <a:t>2 milliards</a:t>
              </a:r>
              <a:r>
                <a:rPr lang="fr-FR" altLang="en-US" sz="1200" b="1" dirty="0">
                  <a:latin typeface="+mj-lt"/>
                </a:rPr>
                <a:t> sont en surpoids ou obèses.</a:t>
              </a:r>
              <a:r>
                <a:rPr lang="fr-FR" altLang="en-US" sz="1200" b="1" dirty="0">
                  <a:solidFill>
                    <a:schemeClr val="accent2"/>
                  </a:solidFill>
                  <a:latin typeface="+mj-lt"/>
                </a:rPr>
                <a:t> </a:t>
              </a:r>
            </a:p>
            <a:p>
              <a:pPr eaLnBrk="1" hangingPunct="1">
                <a:buFont typeface="Arial" panose="020B0604020202020204" pitchFamily="34" charset="0"/>
                <a:buNone/>
              </a:pPr>
              <a:r>
                <a:rPr lang="fr-FR" altLang="en-US" sz="1200" b="1" dirty="0">
                  <a:latin typeface="+mj-lt"/>
                </a:rPr>
                <a:t> </a:t>
              </a:r>
            </a:p>
            <a:p>
              <a:pPr eaLnBrk="1" hangingPunct="1">
                <a:buFont typeface="Arial" panose="020B0604020202020204" pitchFamily="34" charset="0"/>
                <a:buNone/>
              </a:pPr>
              <a:endParaRPr lang="fr-FR" altLang="en-US" sz="1200" b="1" dirty="0">
                <a:solidFill>
                  <a:srgbClr val="C00000"/>
                </a:solidFill>
                <a:latin typeface="+mj-lt"/>
              </a:endParaRPr>
            </a:p>
          </p:txBody>
        </p:sp>
        <p:sp>
          <p:nvSpPr>
            <p:cNvPr id="20" name="Content Placeholder 2">
              <a:extLst>
                <a:ext uri="{FF2B5EF4-FFF2-40B4-BE49-F238E27FC236}">
                  <a16:creationId xmlns:a16="http://schemas.microsoft.com/office/drawing/2014/main" id="{F76A244C-C902-4628-9B9A-7D8E15C342CE}"/>
                </a:ext>
              </a:extLst>
            </p:cNvPr>
            <p:cNvSpPr txBox="1">
              <a:spLocks/>
            </p:cNvSpPr>
            <p:nvPr/>
          </p:nvSpPr>
          <p:spPr bwMode="auto">
            <a:xfrm>
              <a:off x="9632950" y="5618163"/>
              <a:ext cx="19431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Goth BdXCn BT" charset="0"/>
                  <a:ea typeface="ＭＳ Ｐゴシック" panose="020B0600070205080204" pitchFamily="34" charset="-128"/>
                </a:defRPr>
              </a:lvl1pPr>
              <a:lvl2pPr marL="742950" indent="-285750" eaLnBrk="0" hangingPunct="0">
                <a:defRPr sz="2400">
                  <a:solidFill>
                    <a:schemeClr val="tx1"/>
                  </a:solidFill>
                  <a:latin typeface="NewsGoth BdXCn BT" charset="0"/>
                  <a:ea typeface="ＭＳ Ｐゴシック" panose="020B0600070205080204" pitchFamily="34" charset="-128"/>
                </a:defRPr>
              </a:lvl2pPr>
              <a:lvl3pPr marL="1143000" indent="-228600" eaLnBrk="0" hangingPunct="0">
                <a:defRPr sz="2400">
                  <a:solidFill>
                    <a:schemeClr val="tx1"/>
                  </a:solidFill>
                  <a:latin typeface="NewsGoth BdXCn BT" charset="0"/>
                  <a:ea typeface="ＭＳ Ｐゴシック" panose="020B0600070205080204" pitchFamily="34" charset="-128"/>
                </a:defRPr>
              </a:lvl3pPr>
              <a:lvl4pPr marL="1600200" indent="-228600" eaLnBrk="0" hangingPunct="0">
                <a:defRPr sz="2400">
                  <a:solidFill>
                    <a:schemeClr val="tx1"/>
                  </a:solidFill>
                  <a:latin typeface="NewsGoth BdXCn BT" charset="0"/>
                  <a:ea typeface="ＭＳ Ｐゴシック" panose="020B0600070205080204" pitchFamily="34" charset="-128"/>
                </a:defRPr>
              </a:lvl4pPr>
              <a:lvl5pPr marL="2057400" indent="-228600" eaLnBrk="0" hangingPunct="0">
                <a:defRPr sz="2400">
                  <a:solidFill>
                    <a:schemeClr val="tx1"/>
                  </a:solidFill>
                  <a:latin typeface="NewsGoth BdXCn BT"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NewsGoth BdXCn BT" charset="0"/>
                  <a:ea typeface="ＭＳ Ｐゴシック" panose="020B0600070205080204" pitchFamily="34" charset="-128"/>
                </a:defRPr>
              </a:lvl9pPr>
            </a:lstStyle>
            <a:p>
              <a:pPr eaLnBrk="1" hangingPunct="1">
                <a:buFont typeface="Arial" panose="020B0604020202020204" pitchFamily="34" charset="0"/>
                <a:buNone/>
              </a:pPr>
              <a:r>
                <a:rPr lang="fr-FR" altLang="en-US" sz="1200" b="1" dirty="0">
                  <a:latin typeface="+mj-lt"/>
                </a:rPr>
                <a:t>Plus de </a:t>
              </a:r>
              <a:r>
                <a:rPr lang="fr-FR" altLang="en-US" sz="1200" b="1" dirty="0">
                  <a:solidFill>
                    <a:schemeClr val="accent2"/>
                  </a:solidFill>
                  <a:latin typeface="+mj-lt"/>
                </a:rPr>
                <a:t>400 millions</a:t>
              </a:r>
              <a:r>
                <a:rPr lang="fr-FR" altLang="en-US" sz="1200" b="1" dirty="0">
                  <a:latin typeface="+mj-lt"/>
                </a:rPr>
                <a:t> sont atteints de diabète de type 2.</a:t>
              </a:r>
              <a:r>
                <a:rPr lang="fr-FR" altLang="en-US" sz="1200" b="1" dirty="0">
                  <a:solidFill>
                    <a:schemeClr val="accent2"/>
                  </a:solidFill>
                  <a:latin typeface="+mj-lt"/>
                </a:rPr>
                <a:t> </a:t>
              </a:r>
            </a:p>
            <a:p>
              <a:pPr eaLnBrk="1" hangingPunct="1">
                <a:buFont typeface="Arial" panose="020B0604020202020204" pitchFamily="34" charset="0"/>
                <a:buNone/>
              </a:pPr>
              <a:endParaRPr lang="fr-FR" altLang="en-US" sz="1200" b="1" dirty="0">
                <a:solidFill>
                  <a:srgbClr val="C00000"/>
                </a:solidFill>
                <a:latin typeface="+mj-lt"/>
              </a:endParaRPr>
            </a:p>
          </p:txBody>
        </p:sp>
      </p:grpSp>
      <p:sp>
        <p:nvSpPr>
          <p:cNvPr id="3" name="Shape 81">
            <a:extLst>
              <a:ext uri="{FF2B5EF4-FFF2-40B4-BE49-F238E27FC236}">
                <a16:creationId xmlns:a16="http://schemas.microsoft.com/office/drawing/2014/main" id="{59888BDB-0C96-40BE-A5DF-DB8A38631653}"/>
              </a:ext>
            </a:extLst>
          </p:cNvPr>
          <p:cNvSpPr txBox="1"/>
          <p:nvPr>
            <p:custDataLst>
              <p:tags r:id="rId3"/>
            </p:custDataLst>
          </p:nvPr>
        </p:nvSpPr>
        <p:spPr>
          <a:xfrm>
            <a:off x="777100" y="5880100"/>
            <a:ext cx="10939462" cy="413305"/>
          </a:xfrm>
          <a:prstGeom prst="rect">
            <a:avLst/>
          </a:prstGeom>
          <a:noFill/>
          <a:ln>
            <a:noFill/>
          </a:ln>
        </p:spPr>
        <p:txBody>
          <a:bodyPr spcFirstLastPara="1" lIns="91425" tIns="91425" rIns="91425" bIns="91425"/>
          <a:lstStyle/>
          <a:p>
            <a:pPr fontAlgn="auto">
              <a:spcBef>
                <a:spcPts val="0"/>
              </a:spcBef>
              <a:spcAft>
                <a:spcPts val="0"/>
              </a:spcAft>
              <a:defRPr/>
            </a:pPr>
            <a:r>
              <a:rPr lang="fr-FR" sz="1100" i="1" dirty="0">
                <a:latin typeface="+mj-lt"/>
                <a:ea typeface="+mn-ea"/>
              </a:rPr>
              <a:t>Source</a:t>
            </a:r>
            <a:r>
              <a:rPr lang="fr-FR" sz="1100" dirty="0">
                <a:latin typeface="+mj-lt"/>
                <a:ea typeface="+mn-ea"/>
              </a:rPr>
              <a:t> : Fonds des Nations Unies pour l’enfance (UNICEF), Organisation mondiale de la Santé (OMS), Banque mondiale. </a:t>
            </a:r>
            <a:r>
              <a:rPr lang="fr-FR" sz="1100" i="1" dirty="0">
                <a:latin typeface="+mj-lt"/>
                <a:ea typeface="+mn-ea"/>
              </a:rPr>
              <a:t>Levels and Trends in Child Malnutrition: UNICEF – WHO – World Bank Group Joint Child Malnutrition Estimates</a:t>
            </a:r>
            <a:r>
              <a:rPr lang="fr-FR" sz="1100" dirty="0">
                <a:latin typeface="+mj-lt"/>
                <a:ea typeface="+mn-ea"/>
              </a:rPr>
              <a:t> (Niveaux et tendances de la malnutrition infantile : estimations conjointes de la malnutrition infantile de l’UNICEF, de l’OMS et du Groupe de la Banque mondiale).</a:t>
            </a:r>
            <a:r>
              <a:rPr lang="fr-FR" dirty="0"/>
              <a:t> </a:t>
            </a:r>
            <a:r>
              <a:rPr lang="fr-FR" sz="1100" dirty="0">
                <a:latin typeface="+mj-lt"/>
                <a:ea typeface="+mn-ea"/>
              </a:rPr>
              <a:t>New York, Genève, Washington DC : UNICEF, OMS, Banque mondiale ; 2015. </a:t>
            </a:r>
            <a:r>
              <a:rPr lang="fr-FR" sz="1100" dirty="0">
                <a:latin typeface="+mj-lt"/>
                <a:ea typeface="+mn-ea"/>
                <a:hlinkClick r:id="rId7"/>
              </a:rPr>
              <a:t>https://www.who.int/nutgrowthdb/jme_brochure2015.pdf?ua=1</a:t>
            </a:r>
            <a:r>
              <a:rPr lang="fr-FR" sz="1100" dirty="0">
                <a:latin typeface="+mj-lt"/>
                <a:ea typeface="+mn-ea"/>
              </a:rPr>
              <a:t>. </a:t>
            </a:r>
          </a:p>
        </p:txBody>
      </p:sp>
    </p:spTree>
    <p:extLst>
      <p:ext uri="{BB962C8B-B14F-4D97-AF65-F5344CB8AC3E}">
        <p14:creationId xmlns:p14="http://schemas.microsoft.com/office/powerpoint/2010/main" val="3235756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95AF-B01E-4435-86C9-B519D9EA7B6C}"/>
              </a:ext>
            </a:extLst>
          </p:cNvPr>
          <p:cNvSpPr>
            <a:spLocks noGrp="1"/>
          </p:cNvSpPr>
          <p:nvPr>
            <p:ph type="title"/>
            <p:custDataLst>
              <p:tags r:id="rId1"/>
            </p:custDataLst>
          </p:nvPr>
        </p:nvSpPr>
        <p:spPr/>
        <p:txBody>
          <a:bodyPr/>
          <a:lstStyle/>
          <a:p>
            <a:r>
              <a:rPr lang="fr-FR"/>
              <a:t>Le fardeau de la malnutrition</a:t>
            </a:r>
          </a:p>
        </p:txBody>
      </p:sp>
      <p:sp>
        <p:nvSpPr>
          <p:cNvPr id="3" name="Content Placeholder 2">
            <a:extLst>
              <a:ext uri="{FF2B5EF4-FFF2-40B4-BE49-F238E27FC236}">
                <a16:creationId xmlns:a16="http://schemas.microsoft.com/office/drawing/2014/main" id="{9CFD04A1-F1D7-4EEF-A5F0-9974EB38E6F7}"/>
              </a:ext>
            </a:extLst>
          </p:cNvPr>
          <p:cNvSpPr>
            <a:spLocks noGrp="1"/>
          </p:cNvSpPr>
          <p:nvPr>
            <p:ph idx="1"/>
            <p:custDataLst>
              <p:tags r:id="rId2"/>
            </p:custDataLst>
          </p:nvPr>
        </p:nvSpPr>
        <p:spPr/>
        <p:txBody>
          <a:bodyPr/>
          <a:lstStyle/>
          <a:p>
            <a:pPr>
              <a:buFont typeface="Arial" panose="020B0604020202020204" pitchFamily="34" charset="0"/>
              <a:buChar char="•"/>
            </a:pPr>
            <a:r>
              <a:rPr lang="fr-FR" sz="2400" b="0" dirty="0"/>
              <a:t>La malnutrition est un défi mondial dont les coûts sociaux et économiques sont énormes. Elle représente le plus grand facteur de risque pour la charge de morbidité mondiale</a:t>
            </a:r>
            <a:r>
              <a:rPr lang="fr-FR" altLang="en-US" sz="2400" b="0" baseline="30000" dirty="0">
                <a:latin typeface="+mn-lt"/>
              </a:rPr>
              <a:t>1</a:t>
            </a:r>
            <a:r>
              <a:rPr lang="fr-FR" sz="2400" b="0" dirty="0"/>
              <a:t>.</a:t>
            </a:r>
          </a:p>
          <a:p>
            <a:pPr>
              <a:buFont typeface="Arial" panose="020B0604020202020204" pitchFamily="34" charset="0"/>
              <a:buChar char="•"/>
            </a:pPr>
            <a:r>
              <a:rPr lang="fr-FR" sz="2400" b="0" dirty="0"/>
              <a:t>Les pertes annuelles en produit intérieur brut (PIB) dues à la malnutrition sont de l’ordre de 11 % en Asie et en Afrique. Elles surpassent les pertes subies lors de la crise financière mondiale de 2008 à 2010</a:t>
            </a:r>
            <a:r>
              <a:rPr lang="fr-FR" altLang="en-US" sz="2400" b="0" baseline="30000" dirty="0">
                <a:latin typeface="+mn-lt"/>
              </a:rPr>
              <a:t>1</a:t>
            </a:r>
            <a:r>
              <a:rPr lang="fr-FR" sz="2400" b="0" dirty="0"/>
              <a:t>.</a:t>
            </a:r>
            <a:r>
              <a:rPr lang="fr-FR" dirty="0"/>
              <a:t> </a:t>
            </a:r>
          </a:p>
          <a:p>
            <a:pPr>
              <a:buFont typeface="Arial" panose="020B0604020202020204" pitchFamily="34" charset="0"/>
              <a:buChar char="•"/>
            </a:pPr>
            <a:r>
              <a:rPr lang="fr-FR" sz="2400" b="0" dirty="0"/>
              <a:t>De nombreux pays subissent le « triple fardeau » de l’insécurité alimentaire, de la sous-nutrition et du surpoids/de l’obésité. </a:t>
            </a:r>
          </a:p>
          <a:p>
            <a:pPr>
              <a:buFont typeface="Arial" panose="020B0604020202020204" pitchFamily="34" charset="0"/>
              <a:buChar char="•"/>
            </a:pPr>
            <a:r>
              <a:rPr lang="fr-FR" sz="2400" b="0" dirty="0"/>
              <a:t>Pour </a:t>
            </a:r>
            <a:r>
              <a:rPr lang="fr-FR" sz="2400" b="0" dirty="0">
                <a:highlight>
                  <a:srgbClr val="FFFF00"/>
                </a:highlight>
              </a:rPr>
              <a:t>[pays]</a:t>
            </a:r>
            <a:r>
              <a:rPr lang="fr-FR" sz="2400" b="0" dirty="0"/>
              <a:t>, on estime que l’impact de la dénutrition sur l’économie représente </a:t>
            </a:r>
            <a:r>
              <a:rPr lang="fr-FR" sz="2400" b="0" dirty="0">
                <a:highlight>
                  <a:srgbClr val="FFFF00"/>
                </a:highlight>
              </a:rPr>
              <a:t>XX </a:t>
            </a:r>
            <a:r>
              <a:rPr lang="fr-FR" sz="2400" b="0" dirty="0"/>
              <a:t>millions de dollars US de pertes annuelles.  </a:t>
            </a:r>
          </a:p>
          <a:p>
            <a:pPr marL="0" indent="0"/>
            <a:endParaRPr lang="fr-FR" sz="2200" b="0" dirty="0"/>
          </a:p>
          <a:p>
            <a:endParaRPr lang="fr-FR" sz="2200" b="0" dirty="0"/>
          </a:p>
        </p:txBody>
      </p:sp>
      <p:sp>
        <p:nvSpPr>
          <p:cNvPr id="4" name="Shape 81">
            <a:extLst>
              <a:ext uri="{FF2B5EF4-FFF2-40B4-BE49-F238E27FC236}">
                <a16:creationId xmlns:a16="http://schemas.microsoft.com/office/drawing/2014/main" id="{433B4D61-C28D-41F3-ABE1-2C764E798F45}"/>
              </a:ext>
            </a:extLst>
          </p:cNvPr>
          <p:cNvSpPr txBox="1"/>
          <p:nvPr>
            <p:custDataLst>
              <p:tags r:id="rId3"/>
            </p:custDataLst>
          </p:nvPr>
        </p:nvSpPr>
        <p:spPr>
          <a:xfrm>
            <a:off x="1162049" y="6057900"/>
            <a:ext cx="10308055" cy="704859"/>
          </a:xfrm>
          <a:prstGeom prst="rect">
            <a:avLst/>
          </a:prstGeom>
          <a:noFill/>
          <a:ln>
            <a:noFill/>
          </a:ln>
        </p:spPr>
        <p:txBody>
          <a:bodyPr spcFirstLastPara="1" lIns="91425" tIns="91425" rIns="91425" bIns="91425"/>
          <a:lstStyle/>
          <a:p>
            <a:pPr fontAlgn="auto">
              <a:spcBef>
                <a:spcPts val="0"/>
              </a:spcBef>
              <a:spcAft>
                <a:spcPts val="0"/>
              </a:spcAft>
              <a:defRPr/>
            </a:pPr>
            <a:r>
              <a:rPr lang="fr-FR" sz="1100" dirty="0">
                <a:latin typeface="+mj-lt"/>
                <a:ea typeface="+mn-ea"/>
              </a:rPr>
              <a:t>1. IFPRI. </a:t>
            </a:r>
            <a:r>
              <a:rPr lang="fr-FR" sz="1100" i="1" dirty="0">
                <a:latin typeface="+mj-lt"/>
                <a:ea typeface="+mn-ea"/>
              </a:rPr>
              <a:t>Rapport mondial sur la nutrition 2016 : Des promesses aux impacts : Éliminer la malnutrition d’ici 2030</a:t>
            </a:r>
            <a:r>
              <a:rPr lang="fr-FR" sz="1100" dirty="0">
                <a:latin typeface="+mj-lt"/>
                <a:ea typeface="+mn-ea"/>
              </a:rPr>
              <a:t>. Washington, DC : IFPRI ; 2016. </a:t>
            </a:r>
            <a:r>
              <a:rPr lang="fr-FR" sz="1100" dirty="0">
                <a:latin typeface="+mj-lt"/>
                <a:ea typeface="+mn-ea"/>
                <a:hlinkClick r:id="rId6"/>
              </a:rPr>
              <a:t>https://www.ifpri.org/cdmref/p15738coll2/id/130681/filename/130892.pdf</a:t>
            </a:r>
            <a:r>
              <a:rPr lang="fr-FR" sz="1100" dirty="0">
                <a:latin typeface="+mj-lt"/>
                <a:ea typeface="+mn-ea"/>
              </a:rPr>
              <a:t>. </a:t>
            </a:r>
          </a:p>
        </p:txBody>
      </p:sp>
    </p:spTree>
    <p:extLst>
      <p:ext uri="{BB962C8B-B14F-4D97-AF65-F5344CB8AC3E}">
        <p14:creationId xmlns:p14="http://schemas.microsoft.com/office/powerpoint/2010/main" val="1903501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6E445509-FADE-DE4D-B3C3-489951C125A0}"/>
              </a:ext>
            </a:extLst>
          </p:cNvPr>
          <p:cNvSpPr>
            <a:spLocks noGrp="1"/>
          </p:cNvSpPr>
          <p:nvPr>
            <p:ph type="title"/>
            <p:custDataLst>
              <p:tags r:id="rId1"/>
            </p:custDataLst>
          </p:nvPr>
        </p:nvSpPr>
        <p:spPr>
          <a:xfrm>
            <a:off x="1162050" y="290513"/>
            <a:ext cx="10515600" cy="1325562"/>
          </a:xfrm>
        </p:spPr>
        <p:txBody>
          <a:bodyPr/>
          <a:lstStyle/>
          <a:p>
            <a:pPr eaLnBrk="1" hangingPunct="1"/>
            <a:r>
              <a:rPr lang="fr-FR" altLang="en-US" dirty="0">
                <a:ea typeface="ＭＳ Ｐゴシック" panose="020B0600070205080204" pitchFamily="34" charset="-128"/>
              </a:rPr>
              <a:t>Croissance de l’attention mondiale portée à la nutrition </a:t>
            </a:r>
          </a:p>
        </p:txBody>
      </p:sp>
      <p:sp>
        <p:nvSpPr>
          <p:cNvPr id="3" name="Content Placeholder 2">
            <a:extLst>
              <a:ext uri="{FF2B5EF4-FFF2-40B4-BE49-F238E27FC236}">
                <a16:creationId xmlns:a16="http://schemas.microsoft.com/office/drawing/2014/main" id="{6BC3AC55-C9DE-F347-A98F-006323F87928}"/>
              </a:ext>
            </a:extLst>
          </p:cNvPr>
          <p:cNvSpPr>
            <a:spLocks noGrp="1"/>
          </p:cNvSpPr>
          <p:nvPr>
            <p:ph idx="1"/>
            <p:custDataLst>
              <p:tags r:id="rId2"/>
            </p:custDataLst>
          </p:nvPr>
        </p:nvSpPr>
        <p:spPr>
          <a:xfrm>
            <a:off x="1063625" y="1952625"/>
            <a:ext cx="10904538" cy="4905375"/>
          </a:xfrm>
        </p:spPr>
        <p:txBody>
          <a:bodyPr rtlCol="0">
            <a:normAutofit fontScale="62500" lnSpcReduction="20000"/>
          </a:bodyPr>
          <a:lstStyle/>
          <a:p>
            <a:pPr marL="0" indent="0" eaLnBrk="1" fontAlgn="auto" hangingPunct="1">
              <a:spcAft>
                <a:spcPts val="0"/>
              </a:spcAft>
              <a:defRPr/>
            </a:pPr>
            <a:r>
              <a:rPr lang="fr-FR" sz="4300" b="0" dirty="0">
                <a:solidFill>
                  <a:schemeClr val="accent5"/>
                </a:solidFill>
                <a:ea typeface="+mn-ea"/>
                <a:cs typeface="+mn-cs"/>
                <a:hlinkClick r:id="rId5"/>
              </a:rPr>
              <a:t>Collection du </a:t>
            </a:r>
            <a:r>
              <a:rPr lang="fr-FR" sz="4300" b="0" i="1" dirty="0">
                <a:solidFill>
                  <a:schemeClr val="accent5"/>
                </a:solidFill>
                <a:ea typeface="+mn-ea"/>
                <a:cs typeface="+mn-cs"/>
                <a:hlinkClick r:id="rId5"/>
              </a:rPr>
              <a:t>Lancet</a:t>
            </a:r>
            <a:r>
              <a:rPr lang="fr-FR" sz="4300" b="0" dirty="0">
                <a:solidFill>
                  <a:schemeClr val="accent5"/>
                </a:solidFill>
                <a:ea typeface="+mn-ea"/>
                <a:cs typeface="+mn-cs"/>
                <a:hlinkClick r:id="rId5"/>
              </a:rPr>
              <a:t> sur la sous-nutrition maternelle et infantile 2008</a:t>
            </a:r>
            <a:endParaRPr lang="fr-FR" sz="4300" b="0" dirty="0">
              <a:solidFill>
                <a:schemeClr val="accent5"/>
              </a:solidFill>
              <a:ea typeface="+mn-ea"/>
              <a:cs typeface="+mn-cs"/>
            </a:endParaRPr>
          </a:p>
          <a:p>
            <a:pPr marL="0" indent="0" eaLnBrk="1" fontAlgn="auto" hangingPunct="1">
              <a:spcAft>
                <a:spcPts val="0"/>
              </a:spcAft>
              <a:defRPr/>
            </a:pPr>
            <a:endParaRPr lang="fr-FR" sz="4300" b="0" dirty="0">
              <a:solidFill>
                <a:schemeClr val="accent5"/>
              </a:solidFill>
              <a:ea typeface="+mn-ea"/>
              <a:cs typeface="+mn-cs"/>
            </a:endParaRPr>
          </a:p>
          <a:p>
            <a:pPr marL="0" indent="0" eaLnBrk="1" fontAlgn="auto" hangingPunct="1">
              <a:spcAft>
                <a:spcPts val="0"/>
              </a:spcAft>
              <a:defRPr/>
            </a:pPr>
            <a:r>
              <a:rPr lang="fr-FR" sz="4300" b="0" dirty="0">
                <a:solidFill>
                  <a:schemeClr val="accent5"/>
                </a:solidFill>
                <a:ea typeface="+mn-ea"/>
                <a:cs typeface="+mn-cs"/>
                <a:hlinkClick r:id="rId6"/>
              </a:rPr>
              <a:t>Collection du </a:t>
            </a:r>
            <a:r>
              <a:rPr lang="fr-FR" sz="4300" b="0" i="1" dirty="0">
                <a:solidFill>
                  <a:schemeClr val="accent5"/>
                </a:solidFill>
                <a:ea typeface="+mn-ea"/>
                <a:cs typeface="+mn-cs"/>
                <a:hlinkClick r:id="rId6"/>
              </a:rPr>
              <a:t>Lancet</a:t>
            </a:r>
            <a:r>
              <a:rPr lang="fr-FR" sz="4300" b="0" dirty="0">
                <a:solidFill>
                  <a:schemeClr val="accent5"/>
                </a:solidFill>
                <a:ea typeface="+mn-ea"/>
                <a:cs typeface="+mn-cs"/>
                <a:hlinkClick r:id="rId6"/>
              </a:rPr>
              <a:t> sur la nutrition maternelle et infantile 2013</a:t>
            </a:r>
            <a:endParaRPr lang="fr-FR" sz="4300" b="0" dirty="0">
              <a:solidFill>
                <a:schemeClr val="accent5"/>
              </a:solidFill>
              <a:ea typeface="+mn-ea"/>
              <a:cs typeface="+mn-cs"/>
            </a:endParaRPr>
          </a:p>
          <a:p>
            <a:pPr marL="0" indent="0" eaLnBrk="1" fontAlgn="auto" hangingPunct="1">
              <a:spcAft>
                <a:spcPts val="0"/>
              </a:spcAft>
              <a:defRPr/>
            </a:pPr>
            <a:endParaRPr lang="fr-FR" sz="4300" b="0" dirty="0">
              <a:solidFill>
                <a:schemeClr val="accent5"/>
              </a:solidFill>
              <a:ea typeface="+mn-ea"/>
              <a:cs typeface="+mn-cs"/>
            </a:endParaRPr>
          </a:p>
          <a:p>
            <a:pPr marL="0" indent="0" eaLnBrk="1" fontAlgn="auto" hangingPunct="1">
              <a:spcAft>
                <a:spcPts val="0"/>
              </a:spcAft>
              <a:defRPr/>
            </a:pPr>
            <a:r>
              <a:rPr lang="fr-FR" sz="4300" b="0" dirty="0">
                <a:solidFill>
                  <a:schemeClr val="accent5"/>
                </a:solidFill>
                <a:ea typeface="+mn-ea"/>
                <a:cs typeface="+mn-cs"/>
                <a:hlinkClick r:id="rId7"/>
              </a:rPr>
              <a:t>Collection du </a:t>
            </a:r>
            <a:r>
              <a:rPr lang="fr-FR" sz="4300" b="0" i="1" dirty="0">
                <a:solidFill>
                  <a:schemeClr val="accent5"/>
                </a:solidFill>
                <a:ea typeface="+mn-ea"/>
                <a:cs typeface="+mn-cs"/>
                <a:hlinkClick r:id="rId7"/>
              </a:rPr>
              <a:t>Lancet</a:t>
            </a:r>
            <a:r>
              <a:rPr lang="fr-FR" sz="4300" b="0" dirty="0">
                <a:solidFill>
                  <a:schemeClr val="accent5"/>
                </a:solidFill>
                <a:ea typeface="+mn-ea"/>
                <a:cs typeface="+mn-cs"/>
                <a:hlinkClick r:id="rId7"/>
              </a:rPr>
              <a:t> sur l’allaitement maternel 2016</a:t>
            </a:r>
            <a:endParaRPr lang="fr-FR" sz="4300" b="0" dirty="0">
              <a:solidFill>
                <a:schemeClr val="accent5"/>
              </a:solidFill>
              <a:ea typeface="+mn-ea"/>
              <a:cs typeface="+mn-cs"/>
            </a:endParaRPr>
          </a:p>
          <a:p>
            <a:pPr marL="0" indent="0" eaLnBrk="1" fontAlgn="auto" hangingPunct="1">
              <a:spcAft>
                <a:spcPts val="0"/>
              </a:spcAft>
              <a:defRPr/>
            </a:pPr>
            <a:endParaRPr lang="fr-FR" sz="4300" b="0" dirty="0">
              <a:solidFill>
                <a:schemeClr val="accent5"/>
              </a:solidFill>
              <a:ea typeface="+mn-ea"/>
              <a:cs typeface="+mn-cs"/>
            </a:endParaRPr>
          </a:p>
          <a:p>
            <a:pPr marL="0" indent="0" eaLnBrk="1" fontAlgn="auto" hangingPunct="1">
              <a:spcAft>
                <a:spcPts val="0"/>
              </a:spcAft>
              <a:defRPr/>
            </a:pPr>
            <a:r>
              <a:rPr lang="fr-FR" sz="4300" b="0" dirty="0">
                <a:solidFill>
                  <a:schemeClr val="accent5"/>
                </a:solidFill>
                <a:ea typeface="+mn-ea"/>
                <a:cs typeface="+mn-cs"/>
                <a:hlinkClick r:id="rId8"/>
              </a:rPr>
              <a:t>Collection du </a:t>
            </a:r>
            <a:r>
              <a:rPr lang="fr-FR" sz="4300" b="0" i="1" dirty="0">
                <a:solidFill>
                  <a:schemeClr val="accent5"/>
                </a:solidFill>
                <a:ea typeface="+mn-ea"/>
                <a:cs typeface="+mn-cs"/>
                <a:hlinkClick r:id="rId8"/>
              </a:rPr>
              <a:t>Lancet</a:t>
            </a:r>
            <a:r>
              <a:rPr lang="fr-FR" sz="4300" b="0" dirty="0">
                <a:solidFill>
                  <a:schemeClr val="accent5"/>
                </a:solidFill>
                <a:ea typeface="+mn-ea"/>
                <a:cs typeface="+mn-cs"/>
                <a:hlinkClick r:id="rId8"/>
              </a:rPr>
              <a:t> sur le développement de la petite enfance 2016</a:t>
            </a:r>
            <a:endParaRPr lang="fr-FR" sz="4300" b="0" dirty="0">
              <a:solidFill>
                <a:schemeClr val="accent5"/>
              </a:solidFill>
              <a:ea typeface="+mn-ea"/>
              <a:cs typeface="+mn-cs"/>
            </a:endParaRPr>
          </a:p>
          <a:p>
            <a:pPr marL="0" indent="0" eaLnBrk="1" fontAlgn="auto" hangingPunct="1">
              <a:spcAft>
                <a:spcPts val="0"/>
              </a:spcAft>
              <a:defRPr/>
            </a:pPr>
            <a:endParaRPr lang="fr-FR" sz="4300" b="0" dirty="0">
              <a:solidFill>
                <a:schemeClr val="accent5"/>
              </a:solidFill>
              <a:ea typeface="+mn-ea"/>
              <a:cs typeface="+mn-cs"/>
            </a:endParaRPr>
          </a:p>
          <a:p>
            <a:pPr marL="0" indent="0" eaLnBrk="1" fontAlgn="auto" hangingPunct="1">
              <a:spcAft>
                <a:spcPts val="0"/>
              </a:spcAft>
              <a:defRPr/>
            </a:pPr>
            <a:endParaRPr lang="fr-FR" sz="4300" b="0" cap="all" dirty="0">
              <a:solidFill>
                <a:schemeClr val="accent5"/>
              </a:solidFill>
              <a:ea typeface="+mn-ea"/>
              <a:cs typeface="+mn-cs"/>
            </a:endParaRPr>
          </a:p>
          <a:p>
            <a:pPr marL="0" indent="0" eaLnBrk="1" fontAlgn="auto" hangingPunct="1">
              <a:spcAft>
                <a:spcPts val="0"/>
              </a:spcAft>
              <a:defRPr/>
            </a:pPr>
            <a:r>
              <a:rPr lang="fr-FR" dirty="0"/>
              <a:t> </a:t>
            </a:r>
          </a:p>
          <a:p>
            <a:pPr marL="0" indent="0" eaLnBrk="1" fontAlgn="auto" hangingPunct="1">
              <a:spcAft>
                <a:spcPts val="0"/>
              </a:spcAft>
              <a:defRPr/>
            </a:pPr>
            <a:endParaRPr lang="fr-FR" b="0" dirty="0">
              <a:solidFill>
                <a:schemeClr val="accent5"/>
              </a:solidFill>
              <a:ea typeface="+mn-ea"/>
              <a:cs typeface="+mn-cs"/>
            </a:endParaRPr>
          </a:p>
          <a:p>
            <a:pPr marL="0" indent="0" eaLnBrk="1" fontAlgn="auto" hangingPunct="1">
              <a:spcAft>
                <a:spcPts val="0"/>
              </a:spcAft>
              <a:defRPr/>
            </a:pPr>
            <a:endParaRPr lang="fr-FR" b="0" dirty="0">
              <a:solidFill>
                <a:schemeClr val="accent5"/>
              </a:solidFill>
              <a:ea typeface="+mn-ea"/>
              <a:cs typeface="+mn-cs"/>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03.xml><?xml version="1.0" encoding="utf-8"?>
<p:tagLst xmlns:a="http://schemas.openxmlformats.org/drawingml/2006/main" xmlns:r="http://schemas.openxmlformats.org/officeDocument/2006/relationships" xmlns:p="http://schemas.openxmlformats.org/presentationml/2006/main">
  <p:tag name="NUM" val="6"/>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6"/>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5"/>
</p:tagLst>
</file>

<file path=ppt/tags/tag113.xml><?xml version="1.0" encoding="utf-8"?>
<p:tagLst xmlns:a="http://schemas.openxmlformats.org/drawingml/2006/main" xmlns:r="http://schemas.openxmlformats.org/officeDocument/2006/relationships" xmlns:p="http://schemas.openxmlformats.org/presentationml/2006/main">
  <p:tag name="NUM" val="6"/>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4"/>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5"/>
</p:tagLst>
</file>

<file path=ppt/tags/tag127.xml><?xml version="1.0" encoding="utf-8"?>
<p:tagLst xmlns:a="http://schemas.openxmlformats.org/drawingml/2006/main" xmlns:r="http://schemas.openxmlformats.org/officeDocument/2006/relationships" xmlns:p="http://schemas.openxmlformats.org/presentationml/2006/main">
  <p:tag name="NUM" val="6"/>
</p:tagLst>
</file>

<file path=ppt/tags/tag128.xml><?xml version="1.0" encoding="utf-8"?>
<p:tagLst xmlns:a="http://schemas.openxmlformats.org/drawingml/2006/main" xmlns:r="http://schemas.openxmlformats.org/officeDocument/2006/relationships" xmlns:p="http://schemas.openxmlformats.org/presentationml/2006/main">
  <p:tag name="NUM" val="7"/>
</p:tagLst>
</file>

<file path=ppt/tags/tag129.xml><?xml version="1.0" encoding="utf-8"?>
<p:tagLst xmlns:a="http://schemas.openxmlformats.org/drawingml/2006/main" xmlns:r="http://schemas.openxmlformats.org/officeDocument/2006/relationships" xmlns:p="http://schemas.openxmlformats.org/presentationml/2006/main">
  <p:tag name="NUM" val="8"/>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9"/>
</p:tagLst>
</file>

<file path=ppt/tags/tag131.xml><?xml version="1.0" encoding="utf-8"?>
<p:tagLst xmlns:a="http://schemas.openxmlformats.org/drawingml/2006/main" xmlns:r="http://schemas.openxmlformats.org/officeDocument/2006/relationships" xmlns:p="http://schemas.openxmlformats.org/presentationml/2006/main">
  <p:tag name="NUM" val="10"/>
</p:tagLst>
</file>

<file path=ppt/tags/tag132.xml><?xml version="1.0" encoding="utf-8"?>
<p:tagLst xmlns:a="http://schemas.openxmlformats.org/drawingml/2006/main" xmlns:r="http://schemas.openxmlformats.org/officeDocument/2006/relationships" xmlns:p="http://schemas.openxmlformats.org/presentationml/2006/main">
  <p:tag name="NUM" val="11"/>
</p:tagLst>
</file>

<file path=ppt/tags/tag133.xml><?xml version="1.0" encoding="utf-8"?>
<p:tagLst xmlns:a="http://schemas.openxmlformats.org/drawingml/2006/main" xmlns:r="http://schemas.openxmlformats.org/officeDocument/2006/relationships" xmlns:p="http://schemas.openxmlformats.org/presentationml/2006/main">
  <p:tag name="NUM" val="12"/>
</p:tagLst>
</file>

<file path=ppt/tags/tag134.xml><?xml version="1.0" encoding="utf-8"?>
<p:tagLst xmlns:a="http://schemas.openxmlformats.org/drawingml/2006/main" xmlns:r="http://schemas.openxmlformats.org/officeDocument/2006/relationships" xmlns:p="http://schemas.openxmlformats.org/presentationml/2006/main">
  <p:tag name="NUM" val="13"/>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4"/>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4"/>
</p:tagLst>
</file>

<file path=ppt/tags/tag141.xml><?xml version="1.0" encoding="utf-8"?>
<p:tagLst xmlns:a="http://schemas.openxmlformats.org/drawingml/2006/main" xmlns:r="http://schemas.openxmlformats.org/officeDocument/2006/relationships" xmlns:p="http://schemas.openxmlformats.org/presentationml/2006/main">
  <p:tag name="NUM" val="5"/>
</p:tagLst>
</file>

<file path=ppt/tags/tag142.xml><?xml version="1.0" encoding="utf-8"?>
<p:tagLst xmlns:a="http://schemas.openxmlformats.org/drawingml/2006/main" xmlns:r="http://schemas.openxmlformats.org/officeDocument/2006/relationships" xmlns:p="http://schemas.openxmlformats.org/presentationml/2006/main">
  <p:tag name="NUM" val="6"/>
</p:tagLst>
</file>

<file path=ppt/tags/tag143.xml><?xml version="1.0" encoding="utf-8"?>
<p:tagLst xmlns:a="http://schemas.openxmlformats.org/drawingml/2006/main" xmlns:r="http://schemas.openxmlformats.org/officeDocument/2006/relationships" xmlns:p="http://schemas.openxmlformats.org/presentationml/2006/main">
  <p:tag name="NUM" val="7"/>
</p:tagLst>
</file>

<file path=ppt/tags/tag144.xml><?xml version="1.0" encoding="utf-8"?>
<p:tagLst xmlns:a="http://schemas.openxmlformats.org/drawingml/2006/main" xmlns:r="http://schemas.openxmlformats.org/officeDocument/2006/relationships" xmlns:p="http://schemas.openxmlformats.org/presentationml/2006/main">
  <p:tag name="NUM" val="8"/>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9.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7"/>
</p:tagLst>
</file>

<file path=ppt/tags/tag151.xml><?xml version="1.0" encoding="utf-8"?>
<p:tagLst xmlns:a="http://schemas.openxmlformats.org/drawingml/2006/main" xmlns:r="http://schemas.openxmlformats.org/officeDocument/2006/relationships" xmlns:p="http://schemas.openxmlformats.org/presentationml/2006/main">
  <p:tag name="NUM" val="8"/>
</p:tagLst>
</file>

<file path=ppt/tags/tag152.xml><?xml version="1.0" encoding="utf-8"?>
<p:tagLst xmlns:a="http://schemas.openxmlformats.org/drawingml/2006/main" xmlns:r="http://schemas.openxmlformats.org/officeDocument/2006/relationships" xmlns:p="http://schemas.openxmlformats.org/presentationml/2006/main">
  <p:tag name="NUM" val="9"/>
</p:tagLst>
</file>

<file path=ppt/tags/tag153.xml><?xml version="1.0" encoding="utf-8"?>
<p:tagLst xmlns:a="http://schemas.openxmlformats.org/drawingml/2006/main" xmlns:r="http://schemas.openxmlformats.org/officeDocument/2006/relationships" xmlns:p="http://schemas.openxmlformats.org/presentationml/2006/main">
  <p:tag name="NUM" val="10"/>
</p:tagLst>
</file>

<file path=ppt/tags/tag154.xml><?xml version="1.0" encoding="utf-8"?>
<p:tagLst xmlns:a="http://schemas.openxmlformats.org/drawingml/2006/main" xmlns:r="http://schemas.openxmlformats.org/officeDocument/2006/relationships" xmlns:p="http://schemas.openxmlformats.org/presentationml/2006/main">
  <p:tag name="NUM" val="11"/>
</p:tagLst>
</file>

<file path=ppt/tags/tag155.xml><?xml version="1.0" encoding="utf-8"?>
<p:tagLst xmlns:a="http://schemas.openxmlformats.org/drawingml/2006/main" xmlns:r="http://schemas.openxmlformats.org/officeDocument/2006/relationships" xmlns:p="http://schemas.openxmlformats.org/presentationml/2006/main">
  <p:tag name="NUM" val="12"/>
</p:tagLst>
</file>

<file path=ppt/tags/tag156.xml><?xml version="1.0" encoding="utf-8"?>
<p:tagLst xmlns:a="http://schemas.openxmlformats.org/drawingml/2006/main" xmlns:r="http://schemas.openxmlformats.org/officeDocument/2006/relationships" xmlns:p="http://schemas.openxmlformats.org/presentationml/2006/main">
  <p:tag name="NUM" val="13"/>
</p:tagLst>
</file>

<file path=ppt/tags/tag157.xml><?xml version="1.0" encoding="utf-8"?>
<p:tagLst xmlns:a="http://schemas.openxmlformats.org/drawingml/2006/main" xmlns:r="http://schemas.openxmlformats.org/officeDocument/2006/relationships" xmlns:p="http://schemas.openxmlformats.org/presentationml/2006/main">
  <p:tag name="NUM" val="14"/>
</p:tagLst>
</file>

<file path=ppt/tags/tag158.xml><?xml version="1.0" encoding="utf-8"?>
<p:tagLst xmlns:a="http://schemas.openxmlformats.org/drawingml/2006/main" xmlns:r="http://schemas.openxmlformats.org/officeDocument/2006/relationships" xmlns:p="http://schemas.openxmlformats.org/presentationml/2006/main">
  <p:tag name="NUM" val="15"/>
</p:tagLst>
</file>

<file path=ppt/tags/tag159.xml><?xml version="1.0" encoding="utf-8"?>
<p:tagLst xmlns:a="http://schemas.openxmlformats.org/drawingml/2006/main" xmlns:r="http://schemas.openxmlformats.org/officeDocument/2006/relationships" xmlns:p="http://schemas.openxmlformats.org/presentationml/2006/main">
  <p:tag name="NUM" val="16"/>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17"/>
</p:tagLst>
</file>

<file path=ppt/tags/tag161.xml><?xml version="1.0" encoding="utf-8"?>
<p:tagLst xmlns:a="http://schemas.openxmlformats.org/drawingml/2006/main" xmlns:r="http://schemas.openxmlformats.org/officeDocument/2006/relationships" xmlns:p="http://schemas.openxmlformats.org/presentationml/2006/main">
  <p:tag name="NUM" val="18"/>
</p:tagLst>
</file>

<file path=ppt/tags/tag162.xml><?xml version="1.0" encoding="utf-8"?>
<p:tagLst xmlns:a="http://schemas.openxmlformats.org/drawingml/2006/main" xmlns:r="http://schemas.openxmlformats.org/officeDocument/2006/relationships" xmlns:p="http://schemas.openxmlformats.org/presentationml/2006/main">
  <p:tag name="NUM" val="19"/>
</p:tagLst>
</file>

<file path=ppt/tags/tag163.xml><?xml version="1.0" encoding="utf-8"?>
<p:tagLst xmlns:a="http://schemas.openxmlformats.org/drawingml/2006/main" xmlns:r="http://schemas.openxmlformats.org/officeDocument/2006/relationships" xmlns:p="http://schemas.openxmlformats.org/presentationml/2006/main">
  <p:tag name="NUM" val="20"/>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4"/>
</p:tagLst>
</file>

<file path=ppt/tags/tag169.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70.xml><?xml version="1.0" encoding="utf-8"?>
<p:tagLst xmlns:a="http://schemas.openxmlformats.org/drawingml/2006/main" xmlns:r="http://schemas.openxmlformats.org/officeDocument/2006/relationships" xmlns:p="http://schemas.openxmlformats.org/presentationml/2006/main">
  <p:tag name="NUM" val="6"/>
</p:tagLst>
</file>

<file path=ppt/tags/tag171.xml><?xml version="1.0" encoding="utf-8"?>
<p:tagLst xmlns:a="http://schemas.openxmlformats.org/drawingml/2006/main" xmlns:r="http://schemas.openxmlformats.org/officeDocument/2006/relationships" xmlns:p="http://schemas.openxmlformats.org/presentationml/2006/main">
  <p:tag name="NUM" val="7"/>
</p:tagLst>
</file>

<file path=ppt/tags/tag172.xml><?xml version="1.0" encoding="utf-8"?>
<p:tagLst xmlns:a="http://schemas.openxmlformats.org/drawingml/2006/main" xmlns:r="http://schemas.openxmlformats.org/officeDocument/2006/relationships" xmlns:p="http://schemas.openxmlformats.org/presentationml/2006/main">
  <p:tag name="NUM" val="8"/>
</p:tagLst>
</file>

<file path=ppt/tags/tag173.xml><?xml version="1.0" encoding="utf-8"?>
<p:tagLst xmlns:a="http://schemas.openxmlformats.org/drawingml/2006/main" xmlns:r="http://schemas.openxmlformats.org/officeDocument/2006/relationships" xmlns:p="http://schemas.openxmlformats.org/presentationml/2006/main">
  <p:tag name="NUM" val="9"/>
</p:tagLst>
</file>

<file path=ppt/tags/tag174.xml><?xml version="1.0" encoding="utf-8"?>
<p:tagLst xmlns:a="http://schemas.openxmlformats.org/drawingml/2006/main" xmlns:r="http://schemas.openxmlformats.org/officeDocument/2006/relationships" xmlns:p="http://schemas.openxmlformats.org/presentationml/2006/main">
  <p:tag name="NUM" val="10"/>
</p:tagLst>
</file>

<file path=ppt/tags/tag175.xml><?xml version="1.0" encoding="utf-8"?>
<p:tagLst xmlns:a="http://schemas.openxmlformats.org/drawingml/2006/main" xmlns:r="http://schemas.openxmlformats.org/officeDocument/2006/relationships" xmlns:p="http://schemas.openxmlformats.org/presentationml/2006/main">
  <p:tag name="NUM" val="11"/>
</p:tagLst>
</file>

<file path=ppt/tags/tag176.xml><?xml version="1.0" encoding="utf-8"?>
<p:tagLst xmlns:a="http://schemas.openxmlformats.org/drawingml/2006/main" xmlns:r="http://schemas.openxmlformats.org/officeDocument/2006/relationships" xmlns:p="http://schemas.openxmlformats.org/presentationml/2006/main">
  <p:tag name="NUM" val="12"/>
</p:tagLst>
</file>

<file path=ppt/tags/tag177.xml><?xml version="1.0" encoding="utf-8"?>
<p:tagLst xmlns:a="http://schemas.openxmlformats.org/drawingml/2006/main" xmlns:r="http://schemas.openxmlformats.org/officeDocument/2006/relationships" xmlns:p="http://schemas.openxmlformats.org/presentationml/2006/main">
  <p:tag name="NUM" val="13"/>
</p:tagLst>
</file>

<file path=ppt/tags/tag178.xml><?xml version="1.0" encoding="utf-8"?>
<p:tagLst xmlns:a="http://schemas.openxmlformats.org/drawingml/2006/main" xmlns:r="http://schemas.openxmlformats.org/officeDocument/2006/relationships" xmlns:p="http://schemas.openxmlformats.org/presentationml/2006/main">
  <p:tag name="NUM" val="14"/>
</p:tagLst>
</file>

<file path=ppt/tags/tag179.xml><?xml version="1.0" encoding="utf-8"?>
<p:tagLst xmlns:a="http://schemas.openxmlformats.org/drawingml/2006/main" xmlns:r="http://schemas.openxmlformats.org/officeDocument/2006/relationships" xmlns:p="http://schemas.openxmlformats.org/presentationml/2006/main">
  <p:tag name="NUM" val="15"/>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80.xml><?xml version="1.0" encoding="utf-8"?>
<p:tagLst xmlns:a="http://schemas.openxmlformats.org/drawingml/2006/main" xmlns:r="http://schemas.openxmlformats.org/officeDocument/2006/relationships" xmlns:p="http://schemas.openxmlformats.org/presentationml/2006/main">
  <p:tag name="NUM" val="16"/>
</p:tagLst>
</file>

<file path=ppt/tags/tag181.xml><?xml version="1.0" encoding="utf-8"?>
<p:tagLst xmlns:a="http://schemas.openxmlformats.org/drawingml/2006/main" xmlns:r="http://schemas.openxmlformats.org/officeDocument/2006/relationships" xmlns:p="http://schemas.openxmlformats.org/presentationml/2006/main">
  <p:tag name="NUM" val="17"/>
</p:tagLst>
</file>

<file path=ppt/tags/tag182.xml><?xml version="1.0" encoding="utf-8"?>
<p:tagLst xmlns:a="http://schemas.openxmlformats.org/drawingml/2006/main" xmlns:r="http://schemas.openxmlformats.org/officeDocument/2006/relationships" xmlns:p="http://schemas.openxmlformats.org/presentationml/2006/main">
  <p:tag name="NUM" val="18"/>
</p:tagLst>
</file>

<file path=ppt/tags/tag183.xml><?xml version="1.0" encoding="utf-8"?>
<p:tagLst xmlns:a="http://schemas.openxmlformats.org/drawingml/2006/main" xmlns:r="http://schemas.openxmlformats.org/officeDocument/2006/relationships" xmlns:p="http://schemas.openxmlformats.org/presentationml/2006/main">
  <p:tag name="NUM" val="19"/>
</p:tagLst>
</file>

<file path=ppt/tags/tag184.xml><?xml version="1.0" encoding="utf-8"?>
<p:tagLst xmlns:a="http://schemas.openxmlformats.org/drawingml/2006/main" xmlns:r="http://schemas.openxmlformats.org/officeDocument/2006/relationships" xmlns:p="http://schemas.openxmlformats.org/presentationml/2006/main">
  <p:tag name="NUM" val="20"/>
</p:tagLst>
</file>

<file path=ppt/tags/tag185.xml><?xml version="1.0" encoding="utf-8"?>
<p:tagLst xmlns:a="http://schemas.openxmlformats.org/drawingml/2006/main" xmlns:r="http://schemas.openxmlformats.org/officeDocument/2006/relationships" xmlns:p="http://schemas.openxmlformats.org/presentationml/2006/main">
  <p:tag name="NUM" val="21"/>
</p:tagLst>
</file>

<file path=ppt/tags/tag186.xml><?xml version="1.0" encoding="utf-8"?>
<p:tagLst xmlns:a="http://schemas.openxmlformats.org/drawingml/2006/main" xmlns:r="http://schemas.openxmlformats.org/officeDocument/2006/relationships" xmlns:p="http://schemas.openxmlformats.org/presentationml/2006/main">
  <p:tag name="NUM" val="22"/>
</p:tagLst>
</file>

<file path=ppt/tags/tag187.xml><?xml version="1.0" encoding="utf-8"?>
<p:tagLst xmlns:a="http://schemas.openxmlformats.org/drawingml/2006/main" xmlns:r="http://schemas.openxmlformats.org/officeDocument/2006/relationships" xmlns:p="http://schemas.openxmlformats.org/presentationml/2006/main">
  <p:tag name="NUM" val="23"/>
</p:tagLst>
</file>

<file path=ppt/tags/tag188.xml><?xml version="1.0" encoding="utf-8"?>
<p:tagLst xmlns:a="http://schemas.openxmlformats.org/drawingml/2006/main" xmlns:r="http://schemas.openxmlformats.org/officeDocument/2006/relationships" xmlns:p="http://schemas.openxmlformats.org/presentationml/2006/main">
  <p:tag name="NUM" val="24"/>
</p:tagLst>
</file>

<file path=ppt/tags/tag189.xml><?xml version="1.0" encoding="utf-8"?>
<p:tagLst xmlns:a="http://schemas.openxmlformats.org/drawingml/2006/main" xmlns:r="http://schemas.openxmlformats.org/officeDocument/2006/relationships" xmlns:p="http://schemas.openxmlformats.org/presentationml/2006/main">
  <p:tag name="NUM" val="25"/>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190.xml><?xml version="1.0" encoding="utf-8"?>
<p:tagLst xmlns:a="http://schemas.openxmlformats.org/drawingml/2006/main" xmlns:r="http://schemas.openxmlformats.org/officeDocument/2006/relationships" xmlns:p="http://schemas.openxmlformats.org/presentationml/2006/main">
  <p:tag name="NUM" val="26"/>
</p:tagLst>
</file>

<file path=ppt/tags/tag191.xml><?xml version="1.0" encoding="utf-8"?>
<p:tagLst xmlns:a="http://schemas.openxmlformats.org/drawingml/2006/main" xmlns:r="http://schemas.openxmlformats.org/officeDocument/2006/relationships" xmlns:p="http://schemas.openxmlformats.org/presentationml/2006/main">
  <p:tag name="NUM" val="27"/>
</p:tagLst>
</file>

<file path=ppt/tags/tag192.xml><?xml version="1.0" encoding="utf-8"?>
<p:tagLst xmlns:a="http://schemas.openxmlformats.org/drawingml/2006/main" xmlns:r="http://schemas.openxmlformats.org/officeDocument/2006/relationships" xmlns:p="http://schemas.openxmlformats.org/presentationml/2006/main">
  <p:tag name="NUM" val="28"/>
</p:tagLst>
</file>

<file path=ppt/tags/tag193.xml><?xml version="1.0" encoding="utf-8"?>
<p:tagLst xmlns:a="http://schemas.openxmlformats.org/drawingml/2006/main" xmlns:r="http://schemas.openxmlformats.org/officeDocument/2006/relationships" xmlns:p="http://schemas.openxmlformats.org/presentationml/2006/main">
  <p:tag name="NUM" val="29"/>
</p:tagLst>
</file>

<file path=ppt/tags/tag194.xml><?xml version="1.0" encoding="utf-8"?>
<p:tagLst xmlns:a="http://schemas.openxmlformats.org/drawingml/2006/main" xmlns:r="http://schemas.openxmlformats.org/officeDocument/2006/relationships" xmlns:p="http://schemas.openxmlformats.org/presentationml/2006/main">
  <p:tag name="NUM" val="30"/>
</p:tagLst>
</file>

<file path=ppt/tags/tag195.xml><?xml version="1.0" encoding="utf-8"?>
<p:tagLst xmlns:a="http://schemas.openxmlformats.org/drawingml/2006/main" xmlns:r="http://schemas.openxmlformats.org/officeDocument/2006/relationships" xmlns:p="http://schemas.openxmlformats.org/presentationml/2006/main">
  <p:tag name="NUM" val="1"/>
</p:tagLst>
</file>

<file path=ppt/tags/tag196.xml><?xml version="1.0" encoding="utf-8"?>
<p:tagLst xmlns:a="http://schemas.openxmlformats.org/drawingml/2006/main" xmlns:r="http://schemas.openxmlformats.org/officeDocument/2006/relationships" xmlns:p="http://schemas.openxmlformats.org/presentationml/2006/main">
  <p:tag name="NUM" val="2"/>
</p:tagLst>
</file>

<file path=ppt/tags/tag197.xml><?xml version="1.0" encoding="utf-8"?>
<p:tagLst xmlns:a="http://schemas.openxmlformats.org/drawingml/2006/main" xmlns:r="http://schemas.openxmlformats.org/officeDocument/2006/relationships" xmlns:p="http://schemas.openxmlformats.org/presentationml/2006/main">
  <p:tag name="NUM" val="4"/>
</p:tagLst>
</file>

<file path=ppt/tags/tag198.xml><?xml version="1.0" encoding="utf-8"?>
<p:tagLst xmlns:a="http://schemas.openxmlformats.org/drawingml/2006/main" xmlns:r="http://schemas.openxmlformats.org/officeDocument/2006/relationships" xmlns:p="http://schemas.openxmlformats.org/presentationml/2006/main">
  <p:tag name="NUM" val="1"/>
</p:tagLst>
</file>

<file path=ppt/tags/tag19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7"/>
</p:tagLst>
</file>

<file path=ppt/tags/tag200.xml><?xml version="1.0" encoding="utf-8"?>
<p:tagLst xmlns:a="http://schemas.openxmlformats.org/drawingml/2006/main" xmlns:r="http://schemas.openxmlformats.org/officeDocument/2006/relationships" xmlns:p="http://schemas.openxmlformats.org/presentationml/2006/main">
  <p:tag name="NUM" val="2"/>
</p:tagLst>
</file>

<file path=ppt/tags/tag201.xml><?xml version="1.0" encoding="utf-8"?>
<p:tagLst xmlns:a="http://schemas.openxmlformats.org/drawingml/2006/main" xmlns:r="http://schemas.openxmlformats.org/officeDocument/2006/relationships" xmlns:p="http://schemas.openxmlformats.org/presentationml/2006/main">
  <p:tag name="NUM" val="1"/>
</p:tagLst>
</file>

<file path=ppt/tags/tag202.xml><?xml version="1.0" encoding="utf-8"?>
<p:tagLst xmlns:a="http://schemas.openxmlformats.org/drawingml/2006/main" xmlns:r="http://schemas.openxmlformats.org/officeDocument/2006/relationships" xmlns:p="http://schemas.openxmlformats.org/presentationml/2006/main">
  <p:tag name="NUM" val="2"/>
</p:tagLst>
</file>

<file path=ppt/tags/tag203.xml><?xml version="1.0" encoding="utf-8"?>
<p:tagLst xmlns:a="http://schemas.openxmlformats.org/drawingml/2006/main" xmlns:r="http://schemas.openxmlformats.org/officeDocument/2006/relationships" xmlns:p="http://schemas.openxmlformats.org/presentationml/2006/main">
  <p:tag name="NUM" val="4"/>
</p:tagLst>
</file>

<file path=ppt/tags/tag204.xml><?xml version="1.0" encoding="utf-8"?>
<p:tagLst xmlns:a="http://schemas.openxmlformats.org/drawingml/2006/main" xmlns:r="http://schemas.openxmlformats.org/officeDocument/2006/relationships" xmlns:p="http://schemas.openxmlformats.org/presentationml/2006/main">
  <p:tag name="NUM" val="1"/>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4"/>
</p:tagLst>
</file>

<file path=ppt/tags/tag207.xml><?xml version="1.0" encoding="utf-8"?>
<p:tagLst xmlns:a="http://schemas.openxmlformats.org/drawingml/2006/main" xmlns:r="http://schemas.openxmlformats.org/officeDocument/2006/relationships" xmlns:p="http://schemas.openxmlformats.org/presentationml/2006/main">
  <p:tag name="NUM" val="2"/>
</p:tagLst>
</file>

<file path=ppt/tags/tag208.xml><?xml version="1.0" encoding="utf-8"?>
<p:tagLst xmlns:a="http://schemas.openxmlformats.org/drawingml/2006/main" xmlns:r="http://schemas.openxmlformats.org/officeDocument/2006/relationships" xmlns:p="http://schemas.openxmlformats.org/presentationml/2006/main">
  <p:tag name="NUM" val="3"/>
</p:tagLst>
</file>

<file path=ppt/tags/tag209.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8"/>
</p:tagLst>
</file>

<file path=ppt/tags/tag210.xml><?xml version="1.0" encoding="utf-8"?>
<p:tagLst xmlns:a="http://schemas.openxmlformats.org/drawingml/2006/main" xmlns:r="http://schemas.openxmlformats.org/officeDocument/2006/relationships" xmlns:p="http://schemas.openxmlformats.org/presentationml/2006/main">
  <p:tag name="NUM" val="1"/>
</p:tagLst>
</file>

<file path=ppt/tags/tag211.xml><?xml version="1.0" encoding="utf-8"?>
<p:tagLst xmlns:a="http://schemas.openxmlformats.org/drawingml/2006/main" xmlns:r="http://schemas.openxmlformats.org/officeDocument/2006/relationships" xmlns:p="http://schemas.openxmlformats.org/presentationml/2006/main">
  <p:tag name="NUM" val="2"/>
</p:tagLst>
</file>

<file path=ppt/tags/tag212.xml><?xml version="1.0" encoding="utf-8"?>
<p:tagLst xmlns:a="http://schemas.openxmlformats.org/drawingml/2006/main" xmlns:r="http://schemas.openxmlformats.org/officeDocument/2006/relationships" xmlns:p="http://schemas.openxmlformats.org/presentationml/2006/main">
  <p:tag name="NUM" val="4"/>
</p:tagLst>
</file>

<file path=ppt/tags/tag213.xml><?xml version="1.0" encoding="utf-8"?>
<p:tagLst xmlns:a="http://schemas.openxmlformats.org/drawingml/2006/main" xmlns:r="http://schemas.openxmlformats.org/officeDocument/2006/relationships" xmlns:p="http://schemas.openxmlformats.org/presentationml/2006/main">
  <p:tag name="NUM" val="1"/>
</p:tagLst>
</file>

<file path=ppt/tags/tag214.xml><?xml version="1.0" encoding="utf-8"?>
<p:tagLst xmlns:a="http://schemas.openxmlformats.org/drawingml/2006/main" xmlns:r="http://schemas.openxmlformats.org/officeDocument/2006/relationships" xmlns:p="http://schemas.openxmlformats.org/presentationml/2006/main">
  <p:tag name="NUM" val="2"/>
</p:tagLst>
</file>

<file path=ppt/tags/tag215.xml><?xml version="1.0" encoding="utf-8"?>
<p:tagLst xmlns:a="http://schemas.openxmlformats.org/drawingml/2006/main" xmlns:r="http://schemas.openxmlformats.org/officeDocument/2006/relationships" xmlns:p="http://schemas.openxmlformats.org/presentationml/2006/main">
  <p:tag name="NUM" val="1"/>
</p:tagLst>
</file>

<file path=ppt/tags/tag216.xml><?xml version="1.0" encoding="utf-8"?>
<p:tagLst xmlns:a="http://schemas.openxmlformats.org/drawingml/2006/main" xmlns:r="http://schemas.openxmlformats.org/officeDocument/2006/relationships" xmlns:p="http://schemas.openxmlformats.org/presentationml/2006/main">
  <p:tag name="NUM" val="1"/>
</p:tagLst>
</file>

<file path=ppt/tags/tag217.xml><?xml version="1.0" encoding="utf-8"?>
<p:tagLst xmlns:a="http://schemas.openxmlformats.org/drawingml/2006/main" xmlns:r="http://schemas.openxmlformats.org/officeDocument/2006/relationships" xmlns:p="http://schemas.openxmlformats.org/presentationml/2006/main">
  <p:tag name="NUM" val="2"/>
</p:tagLst>
</file>

<file path=ppt/tags/tag218.xml><?xml version="1.0" encoding="utf-8"?>
<p:tagLst xmlns:a="http://schemas.openxmlformats.org/drawingml/2006/main" xmlns:r="http://schemas.openxmlformats.org/officeDocument/2006/relationships" xmlns:p="http://schemas.openxmlformats.org/presentationml/2006/main">
  <p:tag name="NUM" val="1"/>
</p:tagLst>
</file>

<file path=ppt/tags/tag219.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9"/>
</p:tagLst>
</file>

<file path=ppt/tags/tag220.xml><?xml version="1.0" encoding="utf-8"?>
<p:tagLst xmlns:a="http://schemas.openxmlformats.org/drawingml/2006/main" xmlns:r="http://schemas.openxmlformats.org/officeDocument/2006/relationships" xmlns:p="http://schemas.openxmlformats.org/presentationml/2006/main">
  <p:tag name="NUM" val="3"/>
</p:tagLst>
</file>

<file path=ppt/tags/tag221.xml><?xml version="1.0" encoding="utf-8"?>
<p:tagLst xmlns:a="http://schemas.openxmlformats.org/drawingml/2006/main" xmlns:r="http://schemas.openxmlformats.org/officeDocument/2006/relationships" xmlns:p="http://schemas.openxmlformats.org/presentationml/2006/main">
  <p:tag name="NUM" val="1"/>
</p:tagLst>
</file>

<file path=ppt/tags/tag222.xml><?xml version="1.0" encoding="utf-8"?>
<p:tagLst xmlns:a="http://schemas.openxmlformats.org/drawingml/2006/main" xmlns:r="http://schemas.openxmlformats.org/officeDocument/2006/relationships" xmlns:p="http://schemas.openxmlformats.org/presentationml/2006/main">
  <p:tag name="NUM" val="2"/>
</p:tagLst>
</file>

<file path=ppt/tags/tag223.xml><?xml version="1.0" encoding="utf-8"?>
<p:tagLst xmlns:a="http://schemas.openxmlformats.org/drawingml/2006/main" xmlns:r="http://schemas.openxmlformats.org/officeDocument/2006/relationships" xmlns:p="http://schemas.openxmlformats.org/presentationml/2006/main">
  <p:tag name="NUM" val="4"/>
</p:tagLst>
</file>

<file path=ppt/tags/tag224.xml><?xml version="1.0" encoding="utf-8"?>
<p:tagLst xmlns:a="http://schemas.openxmlformats.org/drawingml/2006/main" xmlns:r="http://schemas.openxmlformats.org/officeDocument/2006/relationships" xmlns:p="http://schemas.openxmlformats.org/presentationml/2006/main">
  <p:tag name="NUM" val="5"/>
</p:tagLst>
</file>

<file path=ppt/tags/tag225.xml><?xml version="1.0" encoding="utf-8"?>
<p:tagLst xmlns:a="http://schemas.openxmlformats.org/drawingml/2006/main" xmlns:r="http://schemas.openxmlformats.org/officeDocument/2006/relationships" xmlns:p="http://schemas.openxmlformats.org/presentationml/2006/main">
  <p:tag name="NUM" val="6"/>
</p:tagLst>
</file>

<file path=ppt/tags/tag226.xml><?xml version="1.0" encoding="utf-8"?>
<p:tagLst xmlns:a="http://schemas.openxmlformats.org/drawingml/2006/main" xmlns:r="http://schemas.openxmlformats.org/officeDocument/2006/relationships" xmlns:p="http://schemas.openxmlformats.org/presentationml/2006/main">
  <p:tag name="NUM" val="7"/>
</p:tagLst>
</file>

<file path=ppt/tags/tag227.xml><?xml version="1.0" encoding="utf-8"?>
<p:tagLst xmlns:a="http://schemas.openxmlformats.org/drawingml/2006/main" xmlns:r="http://schemas.openxmlformats.org/officeDocument/2006/relationships" xmlns:p="http://schemas.openxmlformats.org/presentationml/2006/main">
  <p:tag name="NUM" val="8"/>
</p:tagLst>
</file>

<file path=ppt/tags/tag228.xml><?xml version="1.0" encoding="utf-8"?>
<p:tagLst xmlns:a="http://schemas.openxmlformats.org/drawingml/2006/main" xmlns:r="http://schemas.openxmlformats.org/officeDocument/2006/relationships" xmlns:p="http://schemas.openxmlformats.org/presentationml/2006/main">
  <p:tag name="NUM" val="9"/>
</p:tagLst>
</file>

<file path=ppt/tags/tag229.xml><?xml version="1.0" encoding="utf-8"?>
<p:tagLst xmlns:a="http://schemas.openxmlformats.org/drawingml/2006/main" xmlns:r="http://schemas.openxmlformats.org/officeDocument/2006/relationships" xmlns:p="http://schemas.openxmlformats.org/presentationml/2006/main">
  <p:tag name="NUM" val="10"/>
</p:tagLst>
</file>

<file path=ppt/tags/tag23.xml><?xml version="1.0" encoding="utf-8"?>
<p:tagLst xmlns:a="http://schemas.openxmlformats.org/drawingml/2006/main" xmlns:r="http://schemas.openxmlformats.org/officeDocument/2006/relationships" xmlns:p="http://schemas.openxmlformats.org/presentationml/2006/main">
  <p:tag name="NUM" val="10"/>
</p:tagLst>
</file>

<file path=ppt/tags/tag230.xml><?xml version="1.0" encoding="utf-8"?>
<p:tagLst xmlns:a="http://schemas.openxmlformats.org/drawingml/2006/main" xmlns:r="http://schemas.openxmlformats.org/officeDocument/2006/relationships" xmlns:p="http://schemas.openxmlformats.org/presentationml/2006/main">
  <p:tag name="NUM" val="11"/>
</p:tagLst>
</file>

<file path=ppt/tags/tag231.xml><?xml version="1.0" encoding="utf-8"?>
<p:tagLst xmlns:a="http://schemas.openxmlformats.org/drawingml/2006/main" xmlns:r="http://schemas.openxmlformats.org/officeDocument/2006/relationships" xmlns:p="http://schemas.openxmlformats.org/presentationml/2006/main">
  <p:tag name="NUM" val="12"/>
</p:tagLst>
</file>

<file path=ppt/tags/tag232.xml><?xml version="1.0" encoding="utf-8"?>
<p:tagLst xmlns:a="http://schemas.openxmlformats.org/drawingml/2006/main" xmlns:r="http://schemas.openxmlformats.org/officeDocument/2006/relationships" xmlns:p="http://schemas.openxmlformats.org/presentationml/2006/main">
  <p:tag name="NUM" val="1"/>
</p:tagLst>
</file>

<file path=ppt/tags/tag233.xml><?xml version="1.0" encoding="utf-8"?>
<p:tagLst xmlns:a="http://schemas.openxmlformats.org/drawingml/2006/main" xmlns:r="http://schemas.openxmlformats.org/officeDocument/2006/relationships" xmlns:p="http://schemas.openxmlformats.org/presentationml/2006/main">
  <p:tag name="NUM" val="2"/>
</p:tagLst>
</file>

<file path=ppt/tags/tag234.xml><?xml version="1.0" encoding="utf-8"?>
<p:tagLst xmlns:a="http://schemas.openxmlformats.org/drawingml/2006/main" xmlns:r="http://schemas.openxmlformats.org/officeDocument/2006/relationships" xmlns:p="http://schemas.openxmlformats.org/presentationml/2006/main">
  <p:tag name="NUM" val="4"/>
</p:tagLst>
</file>

<file path=ppt/tags/tag235.xml><?xml version="1.0" encoding="utf-8"?>
<p:tagLst xmlns:a="http://schemas.openxmlformats.org/drawingml/2006/main" xmlns:r="http://schemas.openxmlformats.org/officeDocument/2006/relationships" xmlns:p="http://schemas.openxmlformats.org/presentationml/2006/main">
  <p:tag name="NUM" val="5"/>
</p:tagLst>
</file>

<file path=ppt/tags/tag236.xml><?xml version="1.0" encoding="utf-8"?>
<p:tagLst xmlns:a="http://schemas.openxmlformats.org/drawingml/2006/main" xmlns:r="http://schemas.openxmlformats.org/officeDocument/2006/relationships" xmlns:p="http://schemas.openxmlformats.org/presentationml/2006/main">
  <p:tag name="NUM" val="6"/>
</p:tagLst>
</file>

<file path=ppt/tags/tag237.xml><?xml version="1.0" encoding="utf-8"?>
<p:tagLst xmlns:a="http://schemas.openxmlformats.org/drawingml/2006/main" xmlns:r="http://schemas.openxmlformats.org/officeDocument/2006/relationships" xmlns:p="http://schemas.openxmlformats.org/presentationml/2006/main">
  <p:tag name="NUM" val="7"/>
</p:tagLst>
</file>

<file path=ppt/tags/tag238.xml><?xml version="1.0" encoding="utf-8"?>
<p:tagLst xmlns:a="http://schemas.openxmlformats.org/drawingml/2006/main" xmlns:r="http://schemas.openxmlformats.org/officeDocument/2006/relationships" xmlns:p="http://schemas.openxmlformats.org/presentationml/2006/main">
  <p:tag name="NUM" val="8"/>
</p:tagLst>
</file>

<file path=ppt/tags/tag239.xml><?xml version="1.0" encoding="utf-8"?>
<p:tagLst xmlns:a="http://schemas.openxmlformats.org/drawingml/2006/main" xmlns:r="http://schemas.openxmlformats.org/officeDocument/2006/relationships" xmlns:p="http://schemas.openxmlformats.org/presentationml/2006/main">
  <p:tag name="NUM" val="9"/>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40.xml><?xml version="1.0" encoding="utf-8"?>
<p:tagLst xmlns:a="http://schemas.openxmlformats.org/drawingml/2006/main" xmlns:r="http://schemas.openxmlformats.org/officeDocument/2006/relationships" xmlns:p="http://schemas.openxmlformats.org/presentationml/2006/main">
  <p:tag name="NUM" val="10"/>
</p:tagLst>
</file>

<file path=ppt/tags/tag241.xml><?xml version="1.0" encoding="utf-8"?>
<p:tagLst xmlns:a="http://schemas.openxmlformats.org/drawingml/2006/main" xmlns:r="http://schemas.openxmlformats.org/officeDocument/2006/relationships" xmlns:p="http://schemas.openxmlformats.org/presentationml/2006/main">
  <p:tag name="NUM" val="11"/>
</p:tagLst>
</file>

<file path=ppt/tags/tag242.xml><?xml version="1.0" encoding="utf-8"?>
<p:tagLst xmlns:a="http://schemas.openxmlformats.org/drawingml/2006/main" xmlns:r="http://schemas.openxmlformats.org/officeDocument/2006/relationships" xmlns:p="http://schemas.openxmlformats.org/presentationml/2006/main">
  <p:tag name="NUM" val="1"/>
</p:tagLst>
</file>

<file path=ppt/tags/tag243.xml><?xml version="1.0" encoding="utf-8"?>
<p:tagLst xmlns:a="http://schemas.openxmlformats.org/drawingml/2006/main" xmlns:r="http://schemas.openxmlformats.org/officeDocument/2006/relationships" xmlns:p="http://schemas.openxmlformats.org/presentationml/2006/main">
  <p:tag name="NUM" val="2"/>
</p:tagLst>
</file>

<file path=ppt/tags/tag244.xml><?xml version="1.0" encoding="utf-8"?>
<p:tagLst xmlns:a="http://schemas.openxmlformats.org/drawingml/2006/main" xmlns:r="http://schemas.openxmlformats.org/officeDocument/2006/relationships" xmlns:p="http://schemas.openxmlformats.org/presentationml/2006/main">
  <p:tag name="NUM" val="3"/>
</p:tagLst>
</file>

<file path=ppt/tags/tag245.xml><?xml version="1.0" encoding="utf-8"?>
<p:tagLst xmlns:a="http://schemas.openxmlformats.org/drawingml/2006/main" xmlns:r="http://schemas.openxmlformats.org/officeDocument/2006/relationships" xmlns:p="http://schemas.openxmlformats.org/presentationml/2006/main">
  <p:tag name="NUM" val="4"/>
</p:tagLst>
</file>

<file path=ppt/tags/tag246.xml><?xml version="1.0" encoding="utf-8"?>
<p:tagLst xmlns:a="http://schemas.openxmlformats.org/drawingml/2006/main" xmlns:r="http://schemas.openxmlformats.org/officeDocument/2006/relationships" xmlns:p="http://schemas.openxmlformats.org/presentationml/2006/main">
  <p:tag name="NUM" val="5"/>
</p:tagLst>
</file>

<file path=ppt/tags/tag247.xml><?xml version="1.0" encoding="utf-8"?>
<p:tagLst xmlns:a="http://schemas.openxmlformats.org/drawingml/2006/main" xmlns:r="http://schemas.openxmlformats.org/officeDocument/2006/relationships" xmlns:p="http://schemas.openxmlformats.org/presentationml/2006/main">
  <p:tag name="NUM" val="6"/>
</p:tagLst>
</file>

<file path=ppt/tags/tag248.xml><?xml version="1.0" encoding="utf-8"?>
<p:tagLst xmlns:a="http://schemas.openxmlformats.org/drawingml/2006/main" xmlns:r="http://schemas.openxmlformats.org/officeDocument/2006/relationships" xmlns:p="http://schemas.openxmlformats.org/presentationml/2006/main">
  <p:tag name="NUM" val="7"/>
</p:tagLst>
</file>

<file path=ppt/tags/tag249.xml><?xml version="1.0" encoding="utf-8"?>
<p:tagLst xmlns:a="http://schemas.openxmlformats.org/drawingml/2006/main" xmlns:r="http://schemas.openxmlformats.org/officeDocument/2006/relationships" xmlns:p="http://schemas.openxmlformats.org/presentationml/2006/main">
  <p:tag name="NUM" val="8"/>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50.xml><?xml version="1.0" encoding="utf-8"?>
<p:tagLst xmlns:a="http://schemas.openxmlformats.org/drawingml/2006/main" xmlns:r="http://schemas.openxmlformats.org/officeDocument/2006/relationships" xmlns:p="http://schemas.openxmlformats.org/presentationml/2006/main">
  <p:tag name="NUM" val="9"/>
</p:tagLst>
</file>

<file path=ppt/tags/tag251.xml><?xml version="1.0" encoding="utf-8"?>
<p:tagLst xmlns:a="http://schemas.openxmlformats.org/drawingml/2006/main" xmlns:r="http://schemas.openxmlformats.org/officeDocument/2006/relationships" xmlns:p="http://schemas.openxmlformats.org/presentationml/2006/main">
  <p:tag name="NUM" val="10"/>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8"/>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6"/>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MQSUN">
  <a:themeElements>
    <a:clrScheme name="MQSUN">
      <a:dk1>
        <a:sysClr val="windowText" lastClr="000000"/>
      </a:dk1>
      <a:lt1>
        <a:sysClr val="window" lastClr="FFFFFF"/>
      </a:lt1>
      <a:dk2>
        <a:srgbClr val="44546A"/>
      </a:dk2>
      <a:lt2>
        <a:srgbClr val="E7E6E6"/>
      </a:lt2>
      <a:accent1>
        <a:srgbClr val="00247D"/>
      </a:accent1>
      <a:accent2>
        <a:srgbClr val="CF142B"/>
      </a:accent2>
      <a:accent3>
        <a:srgbClr val="FFF275"/>
      </a:accent3>
      <a:accent4>
        <a:srgbClr val="6C8EAD"/>
      </a:accent4>
      <a:accent5>
        <a:srgbClr val="FF8C42"/>
      </a:accent5>
      <a:accent6>
        <a:srgbClr val="FFFF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21936</TotalTime>
  <Words>7301</Words>
  <Application>Microsoft Office PowerPoint</Application>
  <PresentationFormat>Widescreen</PresentationFormat>
  <Paragraphs>491</Paragraphs>
  <Slides>53</Slides>
  <Notes>52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AdvEPSTIM</vt:lpstr>
      <vt:lpstr>Arial</vt:lpstr>
      <vt:lpstr>Arial Narrow</vt:lpstr>
      <vt:lpstr>Calibri</vt:lpstr>
      <vt:lpstr>Franklin Gothic Medium Cond</vt:lpstr>
      <vt:lpstr>NewsGoth BdXCn BT</vt:lpstr>
      <vt:lpstr>Symbol</vt:lpstr>
      <vt:lpstr>MQSUN</vt:lpstr>
      <vt:lpstr>Atelier d’orientation pour l’élaboration d’un plan multisectoriel de nutrition    </vt:lpstr>
      <vt:lpstr>PowerPoint Presentation</vt:lpstr>
      <vt:lpstr>Atelier d’orientation : 
Objectifs principaux : </vt:lpstr>
      <vt:lpstr>L’IMPORTANCE DE LA NUTRITION </vt:lpstr>
      <vt:lpstr>Qu’est-ce que la malnutrition ? </vt:lpstr>
      <vt:lpstr>La malnutrition est un problème mondial</vt:lpstr>
      <vt:lpstr>L’ampleur de la malnutrition</vt:lpstr>
      <vt:lpstr>Le fardeau de la malnutrition</vt:lpstr>
      <vt:lpstr>Croissance de l’attention mondiale portée à la nutrition </vt:lpstr>
      <vt:lpstr>Cadre conceptuel de l’UNICEF sur la malnutrition</vt:lpstr>
      <vt:lpstr>Cadre conceptuel du Lancet sur la malnutrition </vt:lpstr>
      <vt:lpstr>Un cadre sanitaire et nutritionnel pour les femmes, les enfants et les adolescentes </vt:lpstr>
      <vt:lpstr>Pourquoi la nutrition ? </vt:lpstr>
      <vt:lpstr>Pourquoi la nutrition ? </vt:lpstr>
      <vt:lpstr>Pourquoi la nutrition ? </vt:lpstr>
      <vt:lpstr>Ensemble de 10 interventions clés en matière de nutrition</vt:lpstr>
      <vt:lpstr>Un besoin d’interventions spécifiques et sensibles à la nutrition </vt:lpstr>
      <vt:lpstr>Interventions spécifiques à la nutrition</vt:lpstr>
      <vt:lpstr>Interventions sensibles à la nutrition</vt:lpstr>
      <vt:lpstr>NUTRITION [AU] [PAYS]</vt:lpstr>
      <vt:lpstr>À l’échelle nationale, les retards de croissance ont enregistré un recul de 12 points de pourcentage entre 2009 et 2017</vt:lpstr>
      <vt:lpstr>L’anémie touche plus de 40 % des femmes et des enfants</vt:lpstr>
      <vt:lpstr>Forte prévalence des carences en fer : dans la plupart des régions, 50 % au moins des cas d’anémie sont imputables à une carence en fer, tant chez les femmes que chez les enfants</vt:lpstr>
      <vt:lpstr>Les carences en iode augmentent dans certaines régions et sont légèrement plus faibles chez les enfants que chez les femmes</vt:lpstr>
      <vt:lpstr>La prévalence de la carences en vitamine A est très élevée chez les femmes et les enfants</vt:lpstr>
      <vt:lpstr>Plus d’un tiers des femmes de 15 à 49 ans sont en surpoids ou obèses et courent un risque accru de développer des maladies non transmissibles </vt:lpstr>
      <vt:lpstr>Messages clés/points à retenir</vt:lpstr>
      <vt:lpstr>PowerPoint Presentation</vt:lpstr>
      <vt:lpstr>PowerPoint Presentation</vt:lpstr>
      <vt:lpstr>PowerPoint Presentation</vt:lpstr>
      <vt:lpstr>Promouvoir les objectifs prioritaires [du] [pays] </vt:lpstr>
      <vt:lpstr>LE RENFORCEMENT DE LA NUTRITION : 
UN MOUVEMENT MONDIAL </vt:lpstr>
      <vt:lpstr>À l’origine du Mouvement SUN</vt:lpstr>
      <vt:lpstr>Le Mouvement à l’heure actuelle</vt:lpstr>
      <vt:lpstr>Le Mouvement à l’heure actuelle</vt:lpstr>
      <vt:lpstr>Comment </vt:lpstr>
      <vt:lpstr>L’approche multisectorielle du Mouvement SUN</vt:lpstr>
      <vt:lpstr>PLANIFICATION MULTISECTORIELLE POUR LA NUTRITION </vt:lpstr>
      <vt:lpstr>Une approche multisectorielle nationale</vt:lpstr>
      <vt:lpstr>Exemple de cadre : Agriculture et nutrition </vt:lpstr>
      <vt:lpstr>Le cadre commun de résultats comme 
 socle du plan multisectoriel pour la nutrition</vt:lpstr>
      <vt:lpstr>Le Cadre commun de résultats</vt:lpstr>
      <vt:lpstr>Le Cadre commun de résultats : une approche consultative multisectorielle</vt:lpstr>
      <vt:lpstr>Évolution du Cadre commun de résultats en un Plan multisectoriel de nutrition </vt:lpstr>
      <vt:lpstr>Exemple de Cadre commun de résultats : Yémen</vt:lpstr>
      <vt:lpstr>Buts et objectifs</vt:lpstr>
      <vt:lpstr>Enseignements tirés des processus réussis de planification multisectorielle pour la nutrition</vt:lpstr>
      <vt:lpstr>Le processus d’élaboration d’un plan multisectoriel de nutrition</vt:lpstr>
      <vt:lpstr>Le processus – 
en s’appuyant sur la boîte à outils MQSUN+ pour la planification multisectorielle de la nutrition </vt:lpstr>
      <vt:lpstr>Qu’est-ce qu’un « bon » plan pour la nutrition ?</vt:lpstr>
      <vt:lpstr>Aperçu des critères pour un « bon » plan de nutrition national (1/2)</vt:lpstr>
      <vt:lpstr>Aperçu des critères pour un « bon » plan de nutrition national (2/2)</vt:lpstr>
      <vt:lpstr>PowerPoint Presentation</vt:lpstr>
    </vt:vector>
  </TitlesOfParts>
  <Company>PATH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Hemminger, Carrie</dc:creator>
  <cp:lastModifiedBy>Hemminger, Carrie</cp:lastModifiedBy>
  <cp:revision>427</cp:revision>
  <dcterms:created xsi:type="dcterms:W3CDTF">2017-04-24T16:42:25Z</dcterms:created>
  <dcterms:modified xsi:type="dcterms:W3CDTF">2021-03-09T01:51:55Z</dcterms:modified>
</cp:coreProperties>
</file>